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1" r:id="rId6"/>
    <p:sldId id="262" r:id="rId7"/>
    <p:sldId id="263" r:id="rId8"/>
    <p:sldId id="260"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BC3"/>
    <a:srgbClr val="70878A"/>
    <a:srgbClr val="5DE1B5"/>
    <a:srgbClr val="93A1AB"/>
    <a:srgbClr val="EB95D4"/>
    <a:srgbClr val="D49C6A"/>
    <a:srgbClr val="00CC66"/>
    <a:srgbClr val="CACA74"/>
    <a:srgbClr val="99FF66"/>
    <a:srgbClr val="F5CB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4660"/>
  </p:normalViewPr>
  <p:slideViewPr>
    <p:cSldViewPr snapToGrid="0">
      <p:cViewPr varScale="1">
        <p:scale>
          <a:sx n="82" d="100"/>
          <a:sy n="82" d="100"/>
        </p:scale>
        <p:origin x="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FFCC4-01F3-4645-9AD4-D43A668349A6}" type="datetimeFigureOut">
              <a:rPr kumimoji="1" lang="ja-JP" altLang="en-US" smtClean="0"/>
              <a:t>2025/5/20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3D60D-C90E-4549-93CF-4F2672DA63D7}" type="slidenum">
              <a:rPr kumimoji="1" lang="ja-JP" altLang="en-US" smtClean="0"/>
              <a:t>‹#›</a:t>
            </a:fld>
            <a:endParaRPr kumimoji="1" lang="ja-JP" altLang="en-US"/>
          </a:p>
        </p:txBody>
      </p:sp>
    </p:spTree>
    <p:extLst>
      <p:ext uri="{BB962C8B-B14F-4D97-AF65-F5344CB8AC3E}">
        <p14:creationId xmlns:p14="http://schemas.microsoft.com/office/powerpoint/2010/main" val="12284808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A3D60D-C90E-4549-93CF-4F2672DA63D7}" type="slidenum">
              <a:rPr kumimoji="1" lang="ja-JP" altLang="en-US" smtClean="0"/>
              <a:t>5</a:t>
            </a:fld>
            <a:endParaRPr kumimoji="1" lang="ja-JP" altLang="en-US"/>
          </a:p>
        </p:txBody>
      </p:sp>
    </p:spTree>
    <p:extLst>
      <p:ext uri="{BB962C8B-B14F-4D97-AF65-F5344CB8AC3E}">
        <p14:creationId xmlns:p14="http://schemas.microsoft.com/office/powerpoint/2010/main" val="403846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3C25E3-280B-14AB-05D1-AF2622C9F5D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7A078FE-216B-203F-2056-728A727E6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47555B1-6C76-7190-3BB2-13A87D8F7796}"/>
              </a:ext>
            </a:extLst>
          </p:cNvPr>
          <p:cNvSpPr>
            <a:spLocks noGrp="1"/>
          </p:cNvSpPr>
          <p:nvPr>
            <p:ph type="dt" sz="half" idx="10"/>
          </p:nvPr>
        </p:nvSpPr>
        <p:spPr/>
        <p:txBody>
          <a:bodyPr/>
          <a:lstStyle/>
          <a:p>
            <a:fld id="{2282D327-BAFC-4F66-B0B3-BE210BEF6A2A}" type="datetimeFigureOut">
              <a:rPr kumimoji="1" lang="ja-JP" altLang="en-US" smtClean="0"/>
              <a:t>2025/5/20</a:t>
            </a:fld>
            <a:endParaRPr kumimoji="1" lang="ja-JP" altLang="en-US"/>
          </a:p>
        </p:txBody>
      </p:sp>
      <p:sp>
        <p:nvSpPr>
          <p:cNvPr id="5" name="フッター プレースホルダー 4">
            <a:extLst>
              <a:ext uri="{FF2B5EF4-FFF2-40B4-BE49-F238E27FC236}">
                <a16:creationId xmlns:a16="http://schemas.microsoft.com/office/drawing/2014/main" id="{E025D99A-70E9-6051-268C-DDA5F3C2B6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1CE619-D090-F1A3-8062-B15DEAAA3BF9}"/>
              </a:ext>
            </a:extLst>
          </p:cNvPr>
          <p:cNvSpPr>
            <a:spLocks noGrp="1"/>
          </p:cNvSpPr>
          <p:nvPr>
            <p:ph type="sldNum" sz="quarter" idx="12"/>
          </p:nvPr>
        </p:nvSpPr>
        <p:spPr/>
        <p:txBody>
          <a:body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58505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F44859-5FC1-924E-CB02-01E23C8D53F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FACBF3-BF8C-74ED-5151-EEFDCC2EB34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71DFBE-AA69-26AA-56E6-6272398F46B4}"/>
              </a:ext>
            </a:extLst>
          </p:cNvPr>
          <p:cNvSpPr>
            <a:spLocks noGrp="1"/>
          </p:cNvSpPr>
          <p:nvPr>
            <p:ph type="dt" sz="half" idx="10"/>
          </p:nvPr>
        </p:nvSpPr>
        <p:spPr/>
        <p:txBody>
          <a:bodyPr/>
          <a:lstStyle/>
          <a:p>
            <a:fld id="{2282D327-BAFC-4F66-B0B3-BE210BEF6A2A}" type="datetimeFigureOut">
              <a:rPr kumimoji="1" lang="ja-JP" altLang="en-US" smtClean="0"/>
              <a:t>2025/5/20</a:t>
            </a:fld>
            <a:endParaRPr kumimoji="1" lang="ja-JP" altLang="en-US"/>
          </a:p>
        </p:txBody>
      </p:sp>
      <p:sp>
        <p:nvSpPr>
          <p:cNvPr id="5" name="フッター プレースホルダー 4">
            <a:extLst>
              <a:ext uri="{FF2B5EF4-FFF2-40B4-BE49-F238E27FC236}">
                <a16:creationId xmlns:a16="http://schemas.microsoft.com/office/drawing/2014/main" id="{5DC97D81-1A85-2AA8-A811-3D57CD889E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6D0146-DFF1-5DDC-E924-701E2E598CCF}"/>
              </a:ext>
            </a:extLst>
          </p:cNvPr>
          <p:cNvSpPr>
            <a:spLocks noGrp="1"/>
          </p:cNvSpPr>
          <p:nvPr>
            <p:ph type="sldNum" sz="quarter" idx="12"/>
          </p:nvPr>
        </p:nvSpPr>
        <p:spPr/>
        <p:txBody>
          <a:body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260691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233E831-8E4C-E26A-B810-921D7FDC611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30A932-988F-6C7E-803D-29DBD44B7D8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0D8129-50AC-3B84-F370-A47DDBA9C1A7}"/>
              </a:ext>
            </a:extLst>
          </p:cNvPr>
          <p:cNvSpPr>
            <a:spLocks noGrp="1"/>
          </p:cNvSpPr>
          <p:nvPr>
            <p:ph type="dt" sz="half" idx="10"/>
          </p:nvPr>
        </p:nvSpPr>
        <p:spPr/>
        <p:txBody>
          <a:bodyPr/>
          <a:lstStyle/>
          <a:p>
            <a:fld id="{2282D327-BAFC-4F66-B0B3-BE210BEF6A2A}" type="datetimeFigureOut">
              <a:rPr kumimoji="1" lang="ja-JP" altLang="en-US" smtClean="0"/>
              <a:t>2025/5/20</a:t>
            </a:fld>
            <a:endParaRPr kumimoji="1" lang="ja-JP" altLang="en-US"/>
          </a:p>
        </p:txBody>
      </p:sp>
      <p:sp>
        <p:nvSpPr>
          <p:cNvPr id="5" name="フッター プレースホルダー 4">
            <a:extLst>
              <a:ext uri="{FF2B5EF4-FFF2-40B4-BE49-F238E27FC236}">
                <a16:creationId xmlns:a16="http://schemas.microsoft.com/office/drawing/2014/main" id="{6ED7727E-5844-1A69-651C-9EC0EFE7B8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D5EF93-586A-2F8C-0CEE-D9EDDCA5DF0A}"/>
              </a:ext>
            </a:extLst>
          </p:cNvPr>
          <p:cNvSpPr>
            <a:spLocks noGrp="1"/>
          </p:cNvSpPr>
          <p:nvPr>
            <p:ph type="sldNum" sz="quarter" idx="12"/>
          </p:nvPr>
        </p:nvSpPr>
        <p:spPr/>
        <p:txBody>
          <a:body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52554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3A6E39-88F5-EC8D-11CC-5FD4BF12814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2AA805-7C0E-5BD3-F72F-5AD3BF50B4E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3D3D7B-186D-B48D-C55E-964A92D4BF24}"/>
              </a:ext>
            </a:extLst>
          </p:cNvPr>
          <p:cNvSpPr>
            <a:spLocks noGrp="1"/>
          </p:cNvSpPr>
          <p:nvPr>
            <p:ph type="dt" sz="half" idx="10"/>
          </p:nvPr>
        </p:nvSpPr>
        <p:spPr/>
        <p:txBody>
          <a:bodyPr/>
          <a:lstStyle/>
          <a:p>
            <a:fld id="{2282D327-BAFC-4F66-B0B3-BE210BEF6A2A}" type="datetimeFigureOut">
              <a:rPr kumimoji="1" lang="ja-JP" altLang="en-US" smtClean="0"/>
              <a:t>2025/5/20</a:t>
            </a:fld>
            <a:endParaRPr kumimoji="1" lang="ja-JP" altLang="en-US"/>
          </a:p>
        </p:txBody>
      </p:sp>
      <p:sp>
        <p:nvSpPr>
          <p:cNvPr id="5" name="フッター プレースホルダー 4">
            <a:extLst>
              <a:ext uri="{FF2B5EF4-FFF2-40B4-BE49-F238E27FC236}">
                <a16:creationId xmlns:a16="http://schemas.microsoft.com/office/drawing/2014/main" id="{F59D4F1D-1EBC-D209-4966-D589FAEEC4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575CC1-6438-7F16-BFBB-E1DCDB1C7934}"/>
              </a:ext>
            </a:extLst>
          </p:cNvPr>
          <p:cNvSpPr>
            <a:spLocks noGrp="1"/>
          </p:cNvSpPr>
          <p:nvPr>
            <p:ph type="sldNum" sz="quarter" idx="12"/>
          </p:nvPr>
        </p:nvSpPr>
        <p:spPr/>
        <p:txBody>
          <a:body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194342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10358E-2F7B-1031-3BFA-3F82911E07C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F096E6-BEAC-8CDB-08B1-31BA532D1B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8426756-F2EF-4DB1-4AFF-0A9567D0EF27}"/>
              </a:ext>
            </a:extLst>
          </p:cNvPr>
          <p:cNvSpPr>
            <a:spLocks noGrp="1"/>
          </p:cNvSpPr>
          <p:nvPr>
            <p:ph type="dt" sz="half" idx="10"/>
          </p:nvPr>
        </p:nvSpPr>
        <p:spPr/>
        <p:txBody>
          <a:bodyPr/>
          <a:lstStyle/>
          <a:p>
            <a:fld id="{2282D327-BAFC-4F66-B0B3-BE210BEF6A2A}" type="datetimeFigureOut">
              <a:rPr kumimoji="1" lang="ja-JP" altLang="en-US" smtClean="0"/>
              <a:t>2025/5/20</a:t>
            </a:fld>
            <a:endParaRPr kumimoji="1" lang="ja-JP" altLang="en-US"/>
          </a:p>
        </p:txBody>
      </p:sp>
      <p:sp>
        <p:nvSpPr>
          <p:cNvPr id="5" name="フッター プレースホルダー 4">
            <a:extLst>
              <a:ext uri="{FF2B5EF4-FFF2-40B4-BE49-F238E27FC236}">
                <a16:creationId xmlns:a16="http://schemas.microsoft.com/office/drawing/2014/main" id="{55749425-691D-950A-7B69-98EFFF97FD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2D2D6B-B356-6FE6-C1C1-EC211839B8CE}"/>
              </a:ext>
            </a:extLst>
          </p:cNvPr>
          <p:cNvSpPr>
            <a:spLocks noGrp="1"/>
          </p:cNvSpPr>
          <p:nvPr>
            <p:ph type="sldNum" sz="quarter" idx="12"/>
          </p:nvPr>
        </p:nvSpPr>
        <p:spPr/>
        <p:txBody>
          <a:body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192730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765B6E-4CAF-42D0-11DF-E5AD119C03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39AEAB-88A3-1FE9-C786-2A38905AA4B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FB215E2-1BD1-8B91-3A56-6A042FC5897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35D9316-A4D8-5FAC-21BE-DCE331C4E0E3}"/>
              </a:ext>
            </a:extLst>
          </p:cNvPr>
          <p:cNvSpPr>
            <a:spLocks noGrp="1"/>
          </p:cNvSpPr>
          <p:nvPr>
            <p:ph type="dt" sz="half" idx="10"/>
          </p:nvPr>
        </p:nvSpPr>
        <p:spPr/>
        <p:txBody>
          <a:bodyPr/>
          <a:lstStyle/>
          <a:p>
            <a:fld id="{2282D327-BAFC-4F66-B0B3-BE210BEF6A2A}" type="datetimeFigureOut">
              <a:rPr kumimoji="1" lang="ja-JP" altLang="en-US" smtClean="0"/>
              <a:t>2025/5/20</a:t>
            </a:fld>
            <a:endParaRPr kumimoji="1" lang="ja-JP" altLang="en-US"/>
          </a:p>
        </p:txBody>
      </p:sp>
      <p:sp>
        <p:nvSpPr>
          <p:cNvPr id="6" name="フッター プレースホルダー 5">
            <a:extLst>
              <a:ext uri="{FF2B5EF4-FFF2-40B4-BE49-F238E27FC236}">
                <a16:creationId xmlns:a16="http://schemas.microsoft.com/office/drawing/2014/main" id="{DC122FE3-81E9-6356-5D86-8F46447CC2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95027E5-5779-6E23-2D7E-BAA46EC872B3}"/>
              </a:ext>
            </a:extLst>
          </p:cNvPr>
          <p:cNvSpPr>
            <a:spLocks noGrp="1"/>
          </p:cNvSpPr>
          <p:nvPr>
            <p:ph type="sldNum" sz="quarter" idx="12"/>
          </p:nvPr>
        </p:nvSpPr>
        <p:spPr/>
        <p:txBody>
          <a:body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342359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A5A34-0E95-F5A7-6044-7EA90898CCA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F5A1ED-6E4C-0AFB-8CFF-83FB9633D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B455853-0B84-EA5B-B344-BD92A27AE88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1CA6C11-0F8C-6502-C8F8-F930402A6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F942D1B-3EE1-2D6E-48AF-C7F193DDB9A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32FF94F-5707-4CB5-F085-15C481ABD172}"/>
              </a:ext>
            </a:extLst>
          </p:cNvPr>
          <p:cNvSpPr>
            <a:spLocks noGrp="1"/>
          </p:cNvSpPr>
          <p:nvPr>
            <p:ph type="dt" sz="half" idx="10"/>
          </p:nvPr>
        </p:nvSpPr>
        <p:spPr/>
        <p:txBody>
          <a:bodyPr/>
          <a:lstStyle/>
          <a:p>
            <a:fld id="{2282D327-BAFC-4F66-B0B3-BE210BEF6A2A}" type="datetimeFigureOut">
              <a:rPr kumimoji="1" lang="ja-JP" altLang="en-US" smtClean="0"/>
              <a:t>2025/5/20</a:t>
            </a:fld>
            <a:endParaRPr kumimoji="1" lang="ja-JP" altLang="en-US"/>
          </a:p>
        </p:txBody>
      </p:sp>
      <p:sp>
        <p:nvSpPr>
          <p:cNvPr id="8" name="フッター プレースホルダー 7">
            <a:extLst>
              <a:ext uri="{FF2B5EF4-FFF2-40B4-BE49-F238E27FC236}">
                <a16:creationId xmlns:a16="http://schemas.microsoft.com/office/drawing/2014/main" id="{DB446DED-2859-E800-1826-06E8BA083A9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DC4289E-F91F-38F7-5981-8AD49B6F0430}"/>
              </a:ext>
            </a:extLst>
          </p:cNvPr>
          <p:cNvSpPr>
            <a:spLocks noGrp="1"/>
          </p:cNvSpPr>
          <p:nvPr>
            <p:ph type="sldNum" sz="quarter" idx="12"/>
          </p:nvPr>
        </p:nvSpPr>
        <p:spPr/>
        <p:txBody>
          <a:body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297427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5786F-D1CD-6556-F2D6-C94122D2D7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1B0401C-645E-C29E-68EA-44C0ACFE1EF4}"/>
              </a:ext>
            </a:extLst>
          </p:cNvPr>
          <p:cNvSpPr>
            <a:spLocks noGrp="1"/>
          </p:cNvSpPr>
          <p:nvPr>
            <p:ph type="dt" sz="half" idx="10"/>
          </p:nvPr>
        </p:nvSpPr>
        <p:spPr/>
        <p:txBody>
          <a:bodyPr/>
          <a:lstStyle/>
          <a:p>
            <a:fld id="{2282D327-BAFC-4F66-B0B3-BE210BEF6A2A}" type="datetimeFigureOut">
              <a:rPr kumimoji="1" lang="ja-JP" altLang="en-US" smtClean="0"/>
              <a:t>2025/5/20</a:t>
            </a:fld>
            <a:endParaRPr kumimoji="1" lang="ja-JP" altLang="en-US"/>
          </a:p>
        </p:txBody>
      </p:sp>
      <p:sp>
        <p:nvSpPr>
          <p:cNvPr id="4" name="フッター プレースホルダー 3">
            <a:extLst>
              <a:ext uri="{FF2B5EF4-FFF2-40B4-BE49-F238E27FC236}">
                <a16:creationId xmlns:a16="http://schemas.microsoft.com/office/drawing/2014/main" id="{129FCE9C-C17F-A419-6001-54F361D2B25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5BAC20F-47C7-2849-4BA1-969E7025AA83}"/>
              </a:ext>
            </a:extLst>
          </p:cNvPr>
          <p:cNvSpPr>
            <a:spLocks noGrp="1"/>
          </p:cNvSpPr>
          <p:nvPr>
            <p:ph type="sldNum" sz="quarter" idx="12"/>
          </p:nvPr>
        </p:nvSpPr>
        <p:spPr/>
        <p:txBody>
          <a:body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390840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EC4280-99B8-0383-B7C0-C52B2861101F}"/>
              </a:ext>
            </a:extLst>
          </p:cNvPr>
          <p:cNvSpPr>
            <a:spLocks noGrp="1"/>
          </p:cNvSpPr>
          <p:nvPr>
            <p:ph type="dt" sz="half" idx="10"/>
          </p:nvPr>
        </p:nvSpPr>
        <p:spPr/>
        <p:txBody>
          <a:bodyPr/>
          <a:lstStyle/>
          <a:p>
            <a:fld id="{2282D327-BAFC-4F66-B0B3-BE210BEF6A2A}" type="datetimeFigureOut">
              <a:rPr kumimoji="1" lang="ja-JP" altLang="en-US" smtClean="0"/>
              <a:t>2025/5/20</a:t>
            </a:fld>
            <a:endParaRPr kumimoji="1" lang="ja-JP" altLang="en-US"/>
          </a:p>
        </p:txBody>
      </p:sp>
      <p:sp>
        <p:nvSpPr>
          <p:cNvPr id="3" name="フッター プレースホルダー 2">
            <a:extLst>
              <a:ext uri="{FF2B5EF4-FFF2-40B4-BE49-F238E27FC236}">
                <a16:creationId xmlns:a16="http://schemas.microsoft.com/office/drawing/2014/main" id="{98DAA0F8-44A0-C65F-D94C-28C6B84BA4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60B052-D43C-F29B-215B-DEE814A9A885}"/>
              </a:ext>
            </a:extLst>
          </p:cNvPr>
          <p:cNvSpPr>
            <a:spLocks noGrp="1"/>
          </p:cNvSpPr>
          <p:nvPr>
            <p:ph type="sldNum" sz="quarter" idx="12"/>
          </p:nvPr>
        </p:nvSpPr>
        <p:spPr/>
        <p:txBody>
          <a:body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370456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6EC0F1-05F2-BC25-9760-99FF5B810E6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16ED1C-504E-882E-9A69-8F38678DA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6F8426-336D-4CC8-4C74-F28B6FD8E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FED56DE-5867-62DE-D4EA-6312804818D9}"/>
              </a:ext>
            </a:extLst>
          </p:cNvPr>
          <p:cNvSpPr>
            <a:spLocks noGrp="1"/>
          </p:cNvSpPr>
          <p:nvPr>
            <p:ph type="dt" sz="half" idx="10"/>
          </p:nvPr>
        </p:nvSpPr>
        <p:spPr/>
        <p:txBody>
          <a:bodyPr/>
          <a:lstStyle/>
          <a:p>
            <a:fld id="{2282D327-BAFC-4F66-B0B3-BE210BEF6A2A}" type="datetimeFigureOut">
              <a:rPr kumimoji="1" lang="ja-JP" altLang="en-US" smtClean="0"/>
              <a:t>2025/5/20</a:t>
            </a:fld>
            <a:endParaRPr kumimoji="1" lang="ja-JP" altLang="en-US"/>
          </a:p>
        </p:txBody>
      </p:sp>
      <p:sp>
        <p:nvSpPr>
          <p:cNvPr id="6" name="フッター プレースホルダー 5">
            <a:extLst>
              <a:ext uri="{FF2B5EF4-FFF2-40B4-BE49-F238E27FC236}">
                <a16:creationId xmlns:a16="http://schemas.microsoft.com/office/drawing/2014/main" id="{01EE26F5-E976-8D6C-4B15-5EE769097A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90361D-BFE0-F17F-3F47-F3C1B3C6B7F7}"/>
              </a:ext>
            </a:extLst>
          </p:cNvPr>
          <p:cNvSpPr>
            <a:spLocks noGrp="1"/>
          </p:cNvSpPr>
          <p:nvPr>
            <p:ph type="sldNum" sz="quarter" idx="12"/>
          </p:nvPr>
        </p:nvSpPr>
        <p:spPr/>
        <p:txBody>
          <a:body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319442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0F4AFE-8509-19B5-5F8E-C28C26B522F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5E729D9-C5D0-874C-D904-7A62E275B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21D2D98-5444-4D61-4549-9C20AECE8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DD200C8-2071-60B0-4809-501AFBCD9DC3}"/>
              </a:ext>
            </a:extLst>
          </p:cNvPr>
          <p:cNvSpPr>
            <a:spLocks noGrp="1"/>
          </p:cNvSpPr>
          <p:nvPr>
            <p:ph type="dt" sz="half" idx="10"/>
          </p:nvPr>
        </p:nvSpPr>
        <p:spPr/>
        <p:txBody>
          <a:bodyPr/>
          <a:lstStyle/>
          <a:p>
            <a:fld id="{2282D327-BAFC-4F66-B0B3-BE210BEF6A2A}" type="datetimeFigureOut">
              <a:rPr kumimoji="1" lang="ja-JP" altLang="en-US" smtClean="0"/>
              <a:t>2025/5/20</a:t>
            </a:fld>
            <a:endParaRPr kumimoji="1" lang="ja-JP" altLang="en-US"/>
          </a:p>
        </p:txBody>
      </p:sp>
      <p:sp>
        <p:nvSpPr>
          <p:cNvPr id="6" name="フッター プレースホルダー 5">
            <a:extLst>
              <a:ext uri="{FF2B5EF4-FFF2-40B4-BE49-F238E27FC236}">
                <a16:creationId xmlns:a16="http://schemas.microsoft.com/office/drawing/2014/main" id="{44B1C4E2-20F3-3FEB-8D53-9861F29144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1B2009-1250-D7EE-D7B3-071414C540ED}"/>
              </a:ext>
            </a:extLst>
          </p:cNvPr>
          <p:cNvSpPr>
            <a:spLocks noGrp="1"/>
          </p:cNvSpPr>
          <p:nvPr>
            <p:ph type="sldNum" sz="quarter" idx="12"/>
          </p:nvPr>
        </p:nvSpPr>
        <p:spPr/>
        <p:txBody>
          <a:body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287566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F76569-E9FE-5E98-1626-7E04A9A6B2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681282-63C4-5835-2CC6-EC864D4EF2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D2C2DF-9232-F577-DBFE-49C955400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2D327-BAFC-4F66-B0B3-BE210BEF6A2A}" type="datetimeFigureOut">
              <a:rPr kumimoji="1" lang="ja-JP" altLang="en-US" smtClean="0"/>
              <a:t>2025/5/20</a:t>
            </a:fld>
            <a:endParaRPr kumimoji="1" lang="ja-JP" altLang="en-US"/>
          </a:p>
        </p:txBody>
      </p:sp>
      <p:sp>
        <p:nvSpPr>
          <p:cNvPr id="5" name="フッター プレースホルダー 4">
            <a:extLst>
              <a:ext uri="{FF2B5EF4-FFF2-40B4-BE49-F238E27FC236}">
                <a16:creationId xmlns:a16="http://schemas.microsoft.com/office/drawing/2014/main" id="{A3A68597-B892-45B8-7E54-3B4AF5D5B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94425E9-82E8-B8EC-81C4-F1BF6A53B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FAC82-51E6-48A7-BEB4-0F14FED3D096}" type="slidenum">
              <a:rPr kumimoji="1" lang="ja-JP" altLang="en-US" smtClean="0"/>
              <a:t>‹#›</a:t>
            </a:fld>
            <a:endParaRPr kumimoji="1" lang="ja-JP" altLang="en-US"/>
          </a:p>
        </p:txBody>
      </p:sp>
    </p:spTree>
    <p:extLst>
      <p:ext uri="{BB962C8B-B14F-4D97-AF65-F5344CB8AC3E}">
        <p14:creationId xmlns:p14="http://schemas.microsoft.com/office/powerpoint/2010/main" val="209100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ahag.net/005259-cherry-blossoms-countrysid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hyperlink" Target="https://sozaino.site/archives/3050" TargetMode="Externa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3B6A577-7AD8-EDB5-C554-B606CAF9091F}"/>
              </a:ext>
            </a:extLst>
          </p:cNvPr>
          <p:cNvSpPr txBox="1"/>
          <p:nvPr/>
        </p:nvSpPr>
        <p:spPr>
          <a:xfrm>
            <a:off x="0" y="1658983"/>
            <a:ext cx="12192000" cy="3046988"/>
          </a:xfrm>
          <a:prstGeom prst="rect">
            <a:avLst/>
          </a:prstGeom>
          <a:blipFill>
            <a:blip r:embed="rId4"/>
            <a:tile tx="0" ty="0" sx="100000" sy="100000" flip="none" algn="tl"/>
          </a:blipFill>
        </p:spPr>
        <p:txBody>
          <a:bodyPr wrap="square" rtlCol="0">
            <a:spAutoFit/>
          </a:bodyPr>
          <a:lstStyle/>
          <a:p>
            <a:r>
              <a:rPr kumimoji="1" lang="ja-JP" altLang="en-US" sz="9600" b="1" i="1"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げんきだより</a:t>
            </a:r>
            <a:endParaRPr lang="en-US" altLang="ja-JP" sz="9600" b="1" i="1"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r>
              <a:rPr kumimoji="1" lang="ja-JP" altLang="en-US" sz="9600" i="1" dirty="0">
                <a:solidFill>
                  <a:srgbClr val="00CC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kumimoji="1" lang="en-US" altLang="ja-JP" sz="9600" b="1" i="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2025</a:t>
            </a:r>
            <a:r>
              <a:rPr kumimoji="1" lang="ja-JP" altLang="en-US" sz="9600" b="1" i="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年　春号</a:t>
            </a:r>
            <a:endParaRPr kumimoji="1" lang="ja-JP" altLang="en-US" sz="9600" i="1" dirty="0">
              <a:solidFill>
                <a:srgbClr val="00CC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7C102757-FBE0-8378-34E5-1A0FBB133378}"/>
              </a:ext>
            </a:extLst>
          </p:cNvPr>
          <p:cNvSpPr txBox="1"/>
          <p:nvPr/>
        </p:nvSpPr>
        <p:spPr>
          <a:xfrm>
            <a:off x="5238206" y="0"/>
            <a:ext cx="6951616" cy="1754326"/>
          </a:xfrm>
          <a:prstGeom prst="rect">
            <a:avLst/>
          </a:prstGeom>
          <a:noFill/>
        </p:spPr>
        <p:txBody>
          <a:bodyPr wrap="square">
            <a:spAutoFit/>
          </a:bodyPr>
          <a:lstStyle/>
          <a:p>
            <a:r>
              <a:rPr lang="ja-JP" altLang="en-US" sz="1800" dirty="0"/>
              <a:t>　　　　　　・社会福祉法人げんき　げんき品川就労移行支援</a:t>
            </a:r>
            <a:endParaRPr lang="en-US" altLang="ja-JP" sz="1800" dirty="0"/>
          </a:p>
          <a:p>
            <a:pPr algn="l"/>
            <a:r>
              <a:rPr lang="ja-JP" altLang="en-US" sz="1800" dirty="0"/>
              <a:t>　　　　　    東京都品川区大崎</a:t>
            </a:r>
            <a:r>
              <a:rPr lang="en-US" altLang="ja-JP" sz="1800" dirty="0"/>
              <a:t>4</a:t>
            </a:r>
            <a:r>
              <a:rPr lang="ja-JP" altLang="en-US" sz="1800" dirty="0"/>
              <a:t>－</a:t>
            </a:r>
            <a:r>
              <a:rPr lang="en-US" altLang="ja-JP" sz="1800" dirty="0"/>
              <a:t>11</a:t>
            </a:r>
            <a:r>
              <a:rPr lang="ja-JP" altLang="en-US" sz="1800" dirty="0"/>
              <a:t>－</a:t>
            </a:r>
            <a:r>
              <a:rPr lang="en-US" altLang="ja-JP" sz="1800" dirty="0"/>
              <a:t>12</a:t>
            </a:r>
            <a:r>
              <a:rPr lang="ja-JP" altLang="en-US" sz="1800" dirty="0"/>
              <a:t>　電話</a:t>
            </a:r>
            <a:r>
              <a:rPr lang="en-US" altLang="ja-JP" sz="1800" dirty="0"/>
              <a:t>03</a:t>
            </a:r>
            <a:r>
              <a:rPr lang="ja-JP" altLang="en-US" sz="1800" dirty="0"/>
              <a:t>－</a:t>
            </a:r>
            <a:r>
              <a:rPr lang="en-US" altLang="ja-JP" sz="1800" dirty="0"/>
              <a:t>5496</a:t>
            </a:r>
            <a:r>
              <a:rPr lang="ja-JP" altLang="en-US" sz="1800" dirty="0"/>
              <a:t>－</a:t>
            </a:r>
            <a:r>
              <a:rPr lang="en-US" altLang="ja-JP" sz="1800" dirty="0"/>
              <a:t>2536</a:t>
            </a:r>
          </a:p>
          <a:p>
            <a:pPr algn="l"/>
            <a:r>
              <a:rPr lang="ja-JP" altLang="en-US" sz="1800" dirty="0"/>
              <a:t>　　　　　　・サテライトオフィス</a:t>
            </a:r>
            <a:endParaRPr lang="en-US" altLang="ja-JP" sz="1800" dirty="0"/>
          </a:p>
          <a:p>
            <a:pPr algn="l"/>
            <a:r>
              <a:rPr lang="ja-JP" altLang="en-US" sz="1800" dirty="0"/>
              <a:t>　　　　　    東京都品川区東大井</a:t>
            </a:r>
            <a:r>
              <a:rPr lang="en-US" altLang="ja-JP" sz="1800" dirty="0"/>
              <a:t>5</a:t>
            </a:r>
            <a:r>
              <a:rPr lang="ja-JP" altLang="en-US" sz="1800" dirty="0"/>
              <a:t>－</a:t>
            </a:r>
            <a:r>
              <a:rPr lang="en-US" altLang="ja-JP" sz="1800" dirty="0"/>
              <a:t>5</a:t>
            </a:r>
            <a:r>
              <a:rPr lang="ja-JP" altLang="en-US" sz="1800" dirty="0"/>
              <a:t>－</a:t>
            </a:r>
            <a:r>
              <a:rPr lang="en-US" altLang="ja-JP" sz="1800" dirty="0"/>
              <a:t>13</a:t>
            </a:r>
            <a:r>
              <a:rPr lang="ja-JP" altLang="en-US" sz="1800" dirty="0"/>
              <a:t>－</a:t>
            </a:r>
            <a:r>
              <a:rPr lang="en-US" altLang="ja-JP" sz="1800" dirty="0"/>
              <a:t>101</a:t>
            </a:r>
          </a:p>
          <a:p>
            <a:pPr algn="r"/>
            <a:endParaRPr lang="en-US" altLang="ja-JP" sz="1800" dirty="0"/>
          </a:p>
          <a:p>
            <a:pPr algn="r"/>
            <a:r>
              <a:rPr lang="en-US" altLang="ja-JP" sz="1800" dirty="0"/>
              <a:t>HP</a:t>
            </a:r>
            <a:r>
              <a:rPr lang="ja-JP" altLang="en-US" sz="1800" dirty="0"/>
              <a:t>：</a:t>
            </a:r>
            <a:r>
              <a:rPr lang="en-US" altLang="ja-JP" sz="1800" dirty="0"/>
              <a:t>https://swc-genki.org/</a:t>
            </a:r>
            <a:endParaRPr lang="ja-JP" altLang="en-US" sz="1800" dirty="0"/>
          </a:p>
        </p:txBody>
      </p:sp>
      <p:sp>
        <p:nvSpPr>
          <p:cNvPr id="8" name="テキスト ボックス 7">
            <a:extLst>
              <a:ext uri="{FF2B5EF4-FFF2-40B4-BE49-F238E27FC236}">
                <a16:creationId xmlns:a16="http://schemas.microsoft.com/office/drawing/2014/main" id="{C5A701C1-E042-CE93-F745-323976943C6C}"/>
              </a:ext>
            </a:extLst>
          </p:cNvPr>
          <p:cNvSpPr txBox="1"/>
          <p:nvPr/>
        </p:nvSpPr>
        <p:spPr>
          <a:xfrm>
            <a:off x="525778" y="5349291"/>
            <a:ext cx="6684917" cy="1015663"/>
          </a:xfrm>
          <a:prstGeom prst="rect">
            <a:avLst/>
          </a:prstGeom>
          <a:noFill/>
          <a:effectLst>
            <a:outerShdw blurRad="50800" dist="50800" dir="5400000" algn="ctr" rotWithShape="0">
              <a:srgbClr val="92D050"/>
            </a:outerShdw>
          </a:effectLst>
        </p:spPr>
        <p:txBody>
          <a:bodyPr wrap="square">
            <a:spAutoFit/>
          </a:bodyPr>
          <a:lstStyle/>
          <a:p>
            <a:r>
              <a:rPr kumimoji="1" lang="ja-JP" altLang="en-US" sz="2000" b="1" dirty="0">
                <a:solidFill>
                  <a:schemeClr val="accent5">
                    <a:lumMod val="75000"/>
                  </a:schemeClr>
                </a:solidFill>
                <a:latin typeface="BIZ UDゴシック" panose="020B0400000000000000" pitchFamily="49" charset="-128"/>
                <a:ea typeface="BIZ UDゴシック" panose="020B0400000000000000" pitchFamily="49" charset="-128"/>
              </a:rPr>
              <a:t>げんき品川　就労移行支援の活動を年</a:t>
            </a:r>
            <a:r>
              <a:rPr lang="ja-JP" altLang="en-US" sz="2000" b="1" dirty="0">
                <a:solidFill>
                  <a:schemeClr val="accent5">
                    <a:lumMod val="75000"/>
                  </a:schemeClr>
                </a:solidFill>
                <a:latin typeface="BIZ UDゴシック" panose="020B0400000000000000" pitchFamily="49" charset="-128"/>
                <a:ea typeface="BIZ UDゴシック" panose="020B0400000000000000" pitchFamily="49" charset="-128"/>
              </a:rPr>
              <a:t>４</a:t>
            </a:r>
            <a:r>
              <a:rPr kumimoji="1" lang="ja-JP" altLang="en-US" sz="2000" b="1" dirty="0">
                <a:solidFill>
                  <a:schemeClr val="accent5">
                    <a:lumMod val="75000"/>
                  </a:schemeClr>
                </a:solidFill>
                <a:latin typeface="BIZ UDゴシック" panose="020B0400000000000000" pitchFamily="49" charset="-128"/>
                <a:ea typeface="BIZ UDゴシック" panose="020B0400000000000000" pitchFamily="49" charset="-128"/>
              </a:rPr>
              <a:t>回お届けします。</a:t>
            </a:r>
            <a:endParaRPr kumimoji="1" lang="en-US" altLang="ja-JP" sz="2000" b="1" dirty="0">
              <a:solidFill>
                <a:schemeClr val="accent5">
                  <a:lumMod val="75000"/>
                </a:schemeClr>
              </a:solidFill>
              <a:latin typeface="BIZ UDゴシック" panose="020B0400000000000000" pitchFamily="49" charset="-128"/>
              <a:ea typeface="BIZ UDゴシック" panose="020B0400000000000000" pitchFamily="49" charset="-128"/>
            </a:endParaRPr>
          </a:p>
          <a:p>
            <a:pPr algn="l"/>
            <a:r>
              <a:rPr kumimoji="1" lang="ja-JP" altLang="en-US" sz="2000" b="1" dirty="0">
                <a:solidFill>
                  <a:schemeClr val="accent5">
                    <a:lumMod val="75000"/>
                  </a:schemeClr>
                </a:solidFill>
                <a:latin typeface="BIZ UDゴシック" panose="020B0400000000000000" pitchFamily="49" charset="-128"/>
                <a:ea typeface="BIZ UDゴシック" panose="020B0400000000000000" pitchFamily="49" charset="-128"/>
              </a:rPr>
              <a:t>訓練の様子や行事イベントなど、利用者の方々と一緒に</a:t>
            </a:r>
            <a:endParaRPr kumimoji="1" lang="en-US" altLang="ja-JP" sz="2000" b="1" dirty="0">
              <a:solidFill>
                <a:schemeClr val="accent5">
                  <a:lumMod val="75000"/>
                </a:schemeClr>
              </a:solidFill>
              <a:latin typeface="BIZ UDゴシック" panose="020B0400000000000000" pitchFamily="49" charset="-128"/>
              <a:ea typeface="BIZ UDゴシック" panose="020B0400000000000000" pitchFamily="49" charset="-128"/>
            </a:endParaRPr>
          </a:p>
          <a:p>
            <a:pPr algn="l"/>
            <a:r>
              <a:rPr lang="ja-JP" altLang="en-US" sz="2000" b="1" dirty="0">
                <a:solidFill>
                  <a:schemeClr val="accent5">
                    <a:lumMod val="75000"/>
                  </a:schemeClr>
                </a:solidFill>
                <a:latin typeface="BIZ UDゴシック" panose="020B0400000000000000" pitchFamily="49" charset="-128"/>
                <a:ea typeface="BIZ UDゴシック" panose="020B0400000000000000" pitchFamily="49" charset="-128"/>
              </a:rPr>
              <a:t>お知らせしていきます。</a:t>
            </a:r>
            <a:endParaRPr kumimoji="1" lang="ja-JP" altLang="en-US" sz="2000" b="1" dirty="0">
              <a:solidFill>
                <a:schemeClr val="accent5">
                  <a:lumMod val="7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0478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3BE60A4-0BDB-314B-7810-B1F0528606DC}"/>
              </a:ext>
            </a:extLst>
          </p:cNvPr>
          <p:cNvPicPr>
            <a:picLocks noChangeAspect="1"/>
          </p:cNvPicPr>
          <p:nvPr/>
        </p:nvPicPr>
        <p:blipFill>
          <a:blip r:embed="rId3"/>
          <a:stretch>
            <a:fillRect/>
          </a:stretch>
        </p:blipFill>
        <p:spPr>
          <a:xfrm>
            <a:off x="8177348" y="3321275"/>
            <a:ext cx="3622765" cy="3337472"/>
          </a:xfrm>
          <a:prstGeom prst="rect">
            <a:avLst/>
          </a:prstGeom>
        </p:spPr>
      </p:pic>
      <p:sp>
        <p:nvSpPr>
          <p:cNvPr id="2" name="テキスト ボックス 1">
            <a:extLst>
              <a:ext uri="{FF2B5EF4-FFF2-40B4-BE49-F238E27FC236}">
                <a16:creationId xmlns:a16="http://schemas.microsoft.com/office/drawing/2014/main" id="{B415824F-3039-D818-2BF2-CC9B0283554B}"/>
              </a:ext>
            </a:extLst>
          </p:cNvPr>
          <p:cNvSpPr txBox="1"/>
          <p:nvPr/>
        </p:nvSpPr>
        <p:spPr>
          <a:xfrm>
            <a:off x="326573" y="195943"/>
            <a:ext cx="8426194" cy="923330"/>
          </a:xfrm>
          <a:prstGeom prst="rect">
            <a:avLst/>
          </a:prstGeom>
          <a:noFill/>
        </p:spPr>
        <p:txBody>
          <a:bodyPr wrap="square" rtlCol="0">
            <a:spAutoFit/>
          </a:bodyPr>
          <a:lstStyle/>
          <a:p>
            <a:r>
              <a:rPr lang="ja-JP" altLang="en-US" sz="5400" dirty="0">
                <a:effectLst>
                  <a:outerShdw blurRad="50800" dist="38100" dir="2700000" sx="101000" sy="101000" algn="tl" rotWithShape="0">
                    <a:srgbClr val="EB95D4">
                      <a:alpha val="73000"/>
                    </a:srgbClr>
                  </a:outerShdw>
                </a:effectLst>
                <a:latin typeface="HGP創英角ﾎﾟｯﾌﾟ体" panose="040B0A00000000000000" pitchFamily="50" charset="-128"/>
                <a:ea typeface="HGP創英角ﾎﾟｯﾌﾟ体" panose="040B0A00000000000000" pitchFamily="50" charset="-128"/>
              </a:rPr>
              <a:t>１．コミュアップでの話し合い</a:t>
            </a:r>
            <a:endParaRPr kumimoji="1" lang="ja-JP" altLang="en-US" sz="5400" dirty="0">
              <a:effectLst>
                <a:outerShdw blurRad="50800" dist="38100" dir="2700000" sx="101000" sy="101000" algn="tl" rotWithShape="0">
                  <a:srgbClr val="EB95D4">
                    <a:alpha val="73000"/>
                  </a:srgbClr>
                </a:outerShdw>
              </a:effectLst>
              <a:latin typeface="HGP創英角ﾎﾟｯﾌﾟ体" panose="040B0A00000000000000" pitchFamily="50" charset="-128"/>
              <a:ea typeface="HGP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9FC139C5-A240-2226-E8C3-DB7D219061AA}"/>
              </a:ext>
            </a:extLst>
          </p:cNvPr>
          <p:cNvSpPr txBox="1"/>
          <p:nvPr/>
        </p:nvSpPr>
        <p:spPr>
          <a:xfrm>
            <a:off x="102325" y="1315215"/>
            <a:ext cx="11987348" cy="1877437"/>
          </a:xfrm>
          <a:prstGeom prst="rect">
            <a:avLst/>
          </a:prstGeom>
          <a:noFill/>
          <a:ln>
            <a:noFill/>
          </a:ln>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１</a:t>
            </a:r>
            <a:r>
              <a:rPr kumimoji="1" lang="ja-JP" altLang="en-US" sz="2800" dirty="0">
                <a:latin typeface="HGPｺﾞｼｯｸE" panose="020B0900000000000000" pitchFamily="50" charset="-128"/>
                <a:ea typeface="HGPｺﾞｼｯｸE" panose="020B0900000000000000" pitchFamily="50" charset="-128"/>
              </a:rPr>
              <a:t>月から２月のコミュアップでは</a:t>
            </a:r>
            <a:r>
              <a:rPr kumimoji="1" lang="ja-JP" altLang="en-US" sz="3200" dirty="0">
                <a:solidFill>
                  <a:srgbClr val="FF0000"/>
                </a:solidFill>
                <a:effectLst>
                  <a:outerShdw blurRad="50800" dist="38100" dir="2700000" algn="tl" rotWithShape="0">
                    <a:srgbClr val="FFC000">
                      <a:alpha val="40000"/>
                    </a:srgbClr>
                  </a:outerShdw>
                </a:effectLst>
                <a:latin typeface="BIZ UDPゴシック" panose="020B0400000000000000" pitchFamily="50" charset="-128"/>
                <a:ea typeface="BIZ UDPゴシック" panose="020B0400000000000000" pitchFamily="50" charset="-128"/>
              </a:rPr>
              <a:t>「就職活動において大切なこと」</a:t>
            </a:r>
            <a:r>
              <a:rPr kumimoji="1" lang="ja-JP" altLang="en-US" sz="2800" dirty="0">
                <a:latin typeface="HGPｺﾞｼｯｸE" panose="020B0900000000000000" pitchFamily="50" charset="-128"/>
                <a:ea typeface="HGPｺﾞｼｯｸE" panose="020B0900000000000000" pitchFamily="50" charset="-128"/>
              </a:rPr>
              <a:t>について</a:t>
            </a:r>
            <a:endParaRPr kumimoji="1" lang="en-US" altLang="ja-JP" sz="2800" dirty="0">
              <a:latin typeface="HGPｺﾞｼｯｸE" panose="020B0900000000000000" pitchFamily="50" charset="-128"/>
              <a:ea typeface="HGPｺﾞｼｯｸE" panose="020B0900000000000000" pitchFamily="50" charset="-128"/>
            </a:endParaRPr>
          </a:p>
          <a:p>
            <a:r>
              <a:rPr kumimoji="1" lang="ja-JP" altLang="en-US" sz="2800" dirty="0">
                <a:latin typeface="HGPｺﾞｼｯｸE" panose="020B0900000000000000" pitchFamily="50" charset="-128"/>
                <a:ea typeface="HGPｺﾞｼｯｸE" panose="020B0900000000000000" pitchFamily="50" charset="-128"/>
              </a:rPr>
              <a:t>話し合いを行いました。</a:t>
            </a:r>
            <a:endParaRPr kumimoji="1" lang="en-US" altLang="ja-JP" sz="2800" dirty="0">
              <a:latin typeface="HGPｺﾞｼｯｸE" panose="020B0900000000000000" pitchFamily="50" charset="-128"/>
              <a:ea typeface="HGPｺﾞｼｯｸE" panose="020B0900000000000000" pitchFamily="50" charset="-128"/>
            </a:endParaRPr>
          </a:p>
          <a:p>
            <a:r>
              <a:rPr lang="ja-JP" altLang="en-US" sz="2800" dirty="0">
                <a:latin typeface="HGPｺﾞｼｯｸE" panose="020B0900000000000000" pitchFamily="50" charset="-128"/>
                <a:ea typeface="HGPｺﾞｼｯｸE" panose="020B0900000000000000" pitchFamily="50" charset="-128"/>
              </a:rPr>
              <a:t>就職活動を</a:t>
            </a:r>
            <a:r>
              <a:rPr lang="ja-JP" altLang="en-US" sz="2800" u="heavy" dirty="0">
                <a:uFill>
                  <a:solidFill>
                    <a:srgbClr val="00B0F0"/>
                  </a:solidFill>
                </a:uFill>
                <a:latin typeface="HGPｺﾞｼｯｸE" panose="020B0900000000000000" pitchFamily="50" charset="-128"/>
                <a:ea typeface="HGPｺﾞｼｯｸE" panose="020B0900000000000000" pitchFamily="50" charset="-128"/>
              </a:rPr>
              <a:t>①求人検索</a:t>
            </a:r>
            <a:r>
              <a:rPr lang="ja-JP" altLang="en-US" sz="2800" dirty="0">
                <a:uFill>
                  <a:solidFill>
                    <a:srgbClr val="00B0F0"/>
                  </a:solidFill>
                </a:uFill>
                <a:latin typeface="HGPｺﾞｼｯｸE" panose="020B0900000000000000" pitchFamily="50" charset="-128"/>
                <a:ea typeface="HGPｺﾞｼｯｸE" panose="020B0900000000000000" pitchFamily="50" charset="-128"/>
              </a:rPr>
              <a:t>　</a:t>
            </a:r>
            <a:r>
              <a:rPr lang="ja-JP" altLang="en-US" sz="2800" u="heavy" dirty="0">
                <a:uFill>
                  <a:solidFill>
                    <a:srgbClr val="92D050"/>
                  </a:solidFill>
                </a:uFill>
                <a:latin typeface="HGPｺﾞｼｯｸE" panose="020B0900000000000000" pitchFamily="50" charset="-128"/>
                <a:ea typeface="HGPｺﾞｼｯｸE" panose="020B0900000000000000" pitchFamily="50" charset="-128"/>
              </a:rPr>
              <a:t>②見学・実習</a:t>
            </a:r>
            <a:r>
              <a:rPr lang="ja-JP" altLang="en-US" sz="2800" dirty="0">
                <a:latin typeface="HGPｺﾞｼｯｸE" panose="020B0900000000000000" pitchFamily="50" charset="-128"/>
                <a:ea typeface="HGPｺﾞｼｯｸE" panose="020B0900000000000000" pitchFamily="50" charset="-128"/>
              </a:rPr>
              <a:t>　</a:t>
            </a:r>
            <a:r>
              <a:rPr lang="ja-JP" altLang="en-US" sz="2800" u="heavy" dirty="0">
                <a:uFill>
                  <a:solidFill>
                    <a:srgbClr val="FFC000"/>
                  </a:solidFill>
                </a:uFill>
                <a:latin typeface="HGPｺﾞｼｯｸE" panose="020B0900000000000000" pitchFamily="50" charset="-128"/>
                <a:ea typeface="HGPｺﾞｼｯｸE" panose="020B0900000000000000" pitchFamily="50" charset="-128"/>
              </a:rPr>
              <a:t>③採用面接</a:t>
            </a:r>
            <a:r>
              <a:rPr lang="ja-JP" altLang="en-US" sz="2800" dirty="0">
                <a:latin typeface="HGPｺﾞｼｯｸE" panose="020B0900000000000000" pitchFamily="50" charset="-128"/>
                <a:ea typeface="HGPｺﾞｼｯｸE" panose="020B0900000000000000" pitchFamily="50" charset="-128"/>
              </a:rPr>
              <a:t>　</a:t>
            </a:r>
            <a:r>
              <a:rPr lang="ja-JP" altLang="en-US" sz="2800" u="heavy" dirty="0">
                <a:uFill>
                  <a:solidFill>
                    <a:srgbClr val="FF0000"/>
                  </a:solidFill>
                </a:uFill>
                <a:latin typeface="HGPｺﾞｼｯｸE" panose="020B0900000000000000" pitchFamily="50" charset="-128"/>
                <a:ea typeface="HGPｺﾞｼｯｸE" panose="020B0900000000000000" pitchFamily="50" charset="-128"/>
              </a:rPr>
              <a:t>④入社当日</a:t>
            </a:r>
            <a:r>
              <a:rPr lang="ja-JP" altLang="en-US" sz="2800" dirty="0">
                <a:latin typeface="HGPｺﾞｼｯｸE" panose="020B0900000000000000" pitchFamily="50" charset="-128"/>
                <a:ea typeface="HGPｺﾞｼｯｸE" panose="020B0900000000000000" pitchFamily="50" charset="-128"/>
              </a:rPr>
              <a:t>の４つに分け、それぞれで大切なことについて一人一人が考えをまとめ、発表しあいました。</a:t>
            </a:r>
            <a:endParaRPr lang="en-US" altLang="ja-JP" sz="2800" dirty="0">
              <a:latin typeface="HGPｺﾞｼｯｸE" panose="020B0900000000000000" pitchFamily="50" charset="-128"/>
              <a:ea typeface="HGPｺﾞｼｯｸE" panose="020B0900000000000000" pitchFamily="50" charset="-128"/>
            </a:endParaRPr>
          </a:p>
        </p:txBody>
      </p:sp>
      <p:sp>
        <p:nvSpPr>
          <p:cNvPr id="11" name="矢印: 五方向 10">
            <a:extLst>
              <a:ext uri="{FF2B5EF4-FFF2-40B4-BE49-F238E27FC236}">
                <a16:creationId xmlns:a16="http://schemas.microsoft.com/office/drawing/2014/main" id="{0C98A6EC-099C-8C96-FC74-41BD6A41BA84}"/>
              </a:ext>
            </a:extLst>
          </p:cNvPr>
          <p:cNvSpPr/>
          <p:nvPr/>
        </p:nvSpPr>
        <p:spPr>
          <a:xfrm>
            <a:off x="326573" y="3665349"/>
            <a:ext cx="8426194" cy="235131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normalizeH="0" baseline="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uLnTx/>
                <a:uFillTx/>
                <a:latin typeface="HGPｺﾞｼｯｸE" panose="020B0900000000000000" pitchFamily="50" charset="-128"/>
                <a:ea typeface="HGPｺﾞｼｯｸE" panose="020B0900000000000000" pitchFamily="50" charset="-128"/>
                <a:cs typeface="+mn-cs"/>
              </a:rPr>
              <a:t>他の方の意見を聞くことで自分では気付けなかったことを学び、これからの就職活動での重要なポイントを整理することができました</a:t>
            </a:r>
            <a:r>
              <a:rPr kumimoji="1" lang="ja-JP" altLang="en-US" sz="3200" b="0" i="0" u="none" strike="noStrike" kern="1200" cap="none" spc="0" normalizeH="0" baseline="0" noProof="0" dirty="0">
                <a:ln>
                  <a:noFill/>
                </a:ln>
                <a:solidFill>
                  <a:srgbClr val="CACA74"/>
                </a:solidFill>
                <a:effectLst/>
                <a:uLnTx/>
                <a:uFillTx/>
                <a:latin typeface="HGPｺﾞｼｯｸE" panose="020B0900000000000000" pitchFamily="50" charset="-128"/>
                <a:ea typeface="HGPｺﾞｼｯｸE" panose="020B0900000000000000" pitchFamily="50" charset="-128"/>
                <a:cs typeface="+mn-cs"/>
              </a:rPr>
              <a:t>。</a:t>
            </a:r>
            <a:endParaRPr kumimoji="1" lang="en-US" altLang="ja-JP" sz="3200" b="0" i="0" u="none" strike="noStrike" kern="1200" cap="none" spc="0" normalizeH="0" baseline="0" noProof="0" dirty="0">
              <a:ln>
                <a:noFill/>
              </a:ln>
              <a:solidFill>
                <a:srgbClr val="CACA74"/>
              </a:solidFill>
              <a:effectLst/>
              <a:uLnTx/>
              <a:uFillTx/>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63084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5F81D9E-BB8E-31C8-B386-FF4AB7AE404D}"/>
              </a:ext>
            </a:extLst>
          </p:cNvPr>
          <p:cNvSpPr txBox="1"/>
          <p:nvPr/>
        </p:nvSpPr>
        <p:spPr>
          <a:xfrm>
            <a:off x="7061800" y="4967167"/>
            <a:ext cx="5065737" cy="584775"/>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　　様々な意見がありました！</a:t>
            </a:r>
            <a:endParaRPr lang="en-US" altLang="ja-JP"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a:t>（利用者の方々から許可をいただいて掲載しています。）</a:t>
            </a:r>
          </a:p>
        </p:txBody>
      </p:sp>
      <p:pic>
        <p:nvPicPr>
          <p:cNvPr id="3" name="図 2">
            <a:extLst>
              <a:ext uri="{FF2B5EF4-FFF2-40B4-BE49-F238E27FC236}">
                <a16:creationId xmlns:a16="http://schemas.microsoft.com/office/drawing/2014/main" id="{92710D5B-5889-71D5-A70C-2406FB7FEF51}"/>
              </a:ext>
            </a:extLst>
          </p:cNvPr>
          <p:cNvPicPr>
            <a:picLocks noChangeAspect="1"/>
          </p:cNvPicPr>
          <p:nvPr/>
        </p:nvPicPr>
        <p:blipFill>
          <a:blip r:embed="rId4"/>
          <a:stretch>
            <a:fillRect/>
          </a:stretch>
        </p:blipFill>
        <p:spPr>
          <a:xfrm>
            <a:off x="500744" y="398213"/>
            <a:ext cx="4489533" cy="2525362"/>
          </a:xfrm>
          <a:prstGeom prst="rect">
            <a:avLst/>
          </a:prstGeom>
          <a:ln w="19050">
            <a:solidFill>
              <a:schemeClr val="accent1"/>
            </a:solidFill>
          </a:ln>
          <a:effectLst>
            <a:outerShdw blurRad="63500" sx="102000" sy="102000" algn="ctr" rotWithShape="0">
              <a:srgbClr val="00B0F0">
                <a:alpha val="40000"/>
              </a:srgbClr>
            </a:outerShdw>
          </a:effectLst>
        </p:spPr>
      </p:pic>
      <p:pic>
        <p:nvPicPr>
          <p:cNvPr id="4" name="図 3">
            <a:extLst>
              <a:ext uri="{FF2B5EF4-FFF2-40B4-BE49-F238E27FC236}">
                <a16:creationId xmlns:a16="http://schemas.microsoft.com/office/drawing/2014/main" id="{98816D22-4ACA-21B2-329C-4ED3870D89F0}"/>
              </a:ext>
            </a:extLst>
          </p:cNvPr>
          <p:cNvPicPr>
            <a:picLocks noChangeAspect="1"/>
          </p:cNvPicPr>
          <p:nvPr/>
        </p:nvPicPr>
        <p:blipFill>
          <a:blip r:embed="rId5"/>
          <a:stretch>
            <a:fillRect/>
          </a:stretch>
        </p:blipFill>
        <p:spPr>
          <a:xfrm>
            <a:off x="1911268" y="2292234"/>
            <a:ext cx="4489533" cy="2525361"/>
          </a:xfrm>
          <a:prstGeom prst="rect">
            <a:avLst/>
          </a:prstGeom>
          <a:ln w="19050">
            <a:solidFill>
              <a:srgbClr val="92D050"/>
            </a:solidFill>
          </a:ln>
          <a:effectLst>
            <a:outerShdw blurRad="63500" sx="102000" sy="102000" algn="ctr" rotWithShape="0">
              <a:srgbClr val="92D050">
                <a:alpha val="40000"/>
              </a:srgbClr>
            </a:outerShdw>
          </a:effectLst>
        </p:spPr>
      </p:pic>
      <p:pic>
        <p:nvPicPr>
          <p:cNvPr id="5" name="図 4">
            <a:extLst>
              <a:ext uri="{FF2B5EF4-FFF2-40B4-BE49-F238E27FC236}">
                <a16:creationId xmlns:a16="http://schemas.microsoft.com/office/drawing/2014/main" id="{9FCBB6F6-55EC-075B-0747-8D90DE48BB15}"/>
              </a:ext>
            </a:extLst>
          </p:cNvPr>
          <p:cNvPicPr>
            <a:picLocks noChangeAspect="1"/>
          </p:cNvPicPr>
          <p:nvPr/>
        </p:nvPicPr>
        <p:blipFill>
          <a:blip r:embed="rId6"/>
          <a:stretch>
            <a:fillRect/>
          </a:stretch>
        </p:blipFill>
        <p:spPr>
          <a:xfrm>
            <a:off x="5882640" y="398213"/>
            <a:ext cx="4489533" cy="2525362"/>
          </a:xfrm>
          <a:prstGeom prst="rect">
            <a:avLst/>
          </a:prstGeom>
          <a:ln w="19050">
            <a:solidFill>
              <a:srgbClr val="FFC000"/>
            </a:solidFill>
          </a:ln>
          <a:effectLst>
            <a:outerShdw blurRad="63500" sx="102000" sy="102000" algn="ctr" rotWithShape="0">
              <a:srgbClr val="FFC000">
                <a:alpha val="40000"/>
              </a:srgbClr>
            </a:outerShdw>
          </a:effectLst>
        </p:spPr>
      </p:pic>
      <p:pic>
        <p:nvPicPr>
          <p:cNvPr id="6" name="図 5">
            <a:extLst>
              <a:ext uri="{FF2B5EF4-FFF2-40B4-BE49-F238E27FC236}">
                <a16:creationId xmlns:a16="http://schemas.microsoft.com/office/drawing/2014/main" id="{8120A468-4982-7323-9B07-9DB53AD80706}"/>
              </a:ext>
            </a:extLst>
          </p:cNvPr>
          <p:cNvPicPr>
            <a:picLocks noChangeAspect="1"/>
          </p:cNvPicPr>
          <p:nvPr/>
        </p:nvPicPr>
        <p:blipFill>
          <a:blip r:embed="rId7"/>
          <a:stretch>
            <a:fillRect/>
          </a:stretch>
        </p:blipFill>
        <p:spPr>
          <a:xfrm>
            <a:off x="7201723" y="2409800"/>
            <a:ext cx="4489533" cy="2525362"/>
          </a:xfrm>
          <a:prstGeom prst="rect">
            <a:avLst/>
          </a:prstGeom>
          <a:ln w="19050">
            <a:solidFill>
              <a:srgbClr val="FF0000"/>
            </a:solidFill>
          </a:ln>
          <a:effectLst>
            <a:outerShdw blurRad="63500" sx="102000" sy="102000" algn="ctr" rotWithShape="0">
              <a:srgbClr val="FF0000">
                <a:alpha val="40000"/>
              </a:srgbClr>
            </a:outerShdw>
          </a:effectLst>
        </p:spPr>
      </p:pic>
      <p:sp>
        <p:nvSpPr>
          <p:cNvPr id="8" name="雲 7">
            <a:extLst>
              <a:ext uri="{FF2B5EF4-FFF2-40B4-BE49-F238E27FC236}">
                <a16:creationId xmlns:a16="http://schemas.microsoft.com/office/drawing/2014/main" id="{0CD62E2B-9160-3DF0-DFF1-F738CBAC2831}"/>
              </a:ext>
            </a:extLst>
          </p:cNvPr>
          <p:cNvSpPr/>
          <p:nvPr/>
        </p:nvSpPr>
        <p:spPr>
          <a:xfrm>
            <a:off x="1288602" y="4935162"/>
            <a:ext cx="6209478" cy="1818335"/>
          </a:xfrm>
          <a:prstGeom prst="cloud">
            <a:avLst/>
          </a:prstGeom>
          <a:solidFill>
            <a:srgbClr val="A47BC3"/>
          </a:solid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dirty="0">
                <a:latin typeface="HGP創英角ﾎﾟｯﾌﾟ体" panose="040B0A00000000000000" pitchFamily="50" charset="-128"/>
                <a:ea typeface="HGP創英角ﾎﾟｯﾌﾟ体" panose="040B0A00000000000000" pitchFamily="50" charset="-128"/>
              </a:rPr>
              <a:t>自分の苦手なことを知り、</a:t>
            </a:r>
            <a:endParaRPr kumimoji="1" lang="en-US" altLang="ja-JP" sz="2000" dirty="0">
              <a:latin typeface="HGP創英角ﾎﾟｯﾌﾟ体" panose="040B0A00000000000000" pitchFamily="50" charset="-128"/>
              <a:ea typeface="HGP創英角ﾎﾟｯﾌﾟ体" panose="040B0A00000000000000" pitchFamily="50" charset="-128"/>
            </a:endParaRPr>
          </a:p>
          <a:p>
            <a:pPr algn="ctr">
              <a:lnSpc>
                <a:spcPct val="150000"/>
              </a:lnSpc>
            </a:pPr>
            <a:r>
              <a:rPr kumimoji="1" lang="ja-JP" altLang="en-US" sz="2000" dirty="0">
                <a:latin typeface="HGP創英角ﾎﾟｯﾌﾟ体" panose="040B0A00000000000000" pitchFamily="50" charset="-128"/>
                <a:ea typeface="HGP創英角ﾎﾟｯﾌﾟ体" panose="040B0A00000000000000" pitchFamily="50" charset="-128"/>
              </a:rPr>
              <a:t>それを企業様に伝えることが大事！</a:t>
            </a:r>
          </a:p>
        </p:txBody>
      </p:sp>
      <p:pic>
        <p:nvPicPr>
          <p:cNvPr id="9" name="図 8">
            <a:extLst>
              <a:ext uri="{FF2B5EF4-FFF2-40B4-BE49-F238E27FC236}">
                <a16:creationId xmlns:a16="http://schemas.microsoft.com/office/drawing/2014/main" id="{2F86765A-61D5-7790-6B6B-53C19831E171}"/>
              </a:ext>
            </a:extLst>
          </p:cNvPr>
          <p:cNvPicPr>
            <a:picLocks noChangeAspect="1"/>
          </p:cNvPicPr>
          <p:nvPr/>
        </p:nvPicPr>
        <p:blipFill>
          <a:blip r:embed="rId8"/>
          <a:stretch>
            <a:fillRect/>
          </a:stretch>
        </p:blipFill>
        <p:spPr>
          <a:xfrm>
            <a:off x="-523752" y="3672481"/>
            <a:ext cx="2719556" cy="3331029"/>
          </a:xfrm>
          <a:prstGeom prst="rect">
            <a:avLst/>
          </a:prstGeom>
        </p:spPr>
      </p:pic>
      <p:pic>
        <p:nvPicPr>
          <p:cNvPr id="11" name="図 10">
            <a:extLst>
              <a:ext uri="{FF2B5EF4-FFF2-40B4-BE49-F238E27FC236}">
                <a16:creationId xmlns:a16="http://schemas.microsoft.com/office/drawing/2014/main" id="{B56C74B0-D29B-FBB4-DF19-3FCC3ADA920D}"/>
              </a:ext>
            </a:extLst>
          </p:cNvPr>
          <p:cNvPicPr>
            <a:picLocks noChangeAspect="1"/>
          </p:cNvPicPr>
          <p:nvPr/>
        </p:nvPicPr>
        <p:blipFill>
          <a:blip r:embed="rId9"/>
          <a:stretch>
            <a:fillRect/>
          </a:stretch>
        </p:blipFill>
        <p:spPr>
          <a:xfrm flipH="1">
            <a:off x="10165132" y="412593"/>
            <a:ext cx="1759290" cy="2292234"/>
          </a:xfrm>
          <a:prstGeom prst="rect">
            <a:avLst/>
          </a:prstGeom>
        </p:spPr>
      </p:pic>
      <p:pic>
        <p:nvPicPr>
          <p:cNvPr id="7" name="図 6">
            <a:extLst>
              <a:ext uri="{FF2B5EF4-FFF2-40B4-BE49-F238E27FC236}">
                <a16:creationId xmlns:a16="http://schemas.microsoft.com/office/drawing/2014/main" id="{8BC07381-3B4D-6676-CA54-CFBCE376D893}"/>
              </a:ext>
            </a:extLst>
          </p:cNvPr>
          <p:cNvPicPr>
            <a:picLocks noChangeAspect="1"/>
          </p:cNvPicPr>
          <p:nvPr/>
        </p:nvPicPr>
        <p:blipFill>
          <a:blip r:embed="rId10"/>
          <a:stretch>
            <a:fillRect/>
          </a:stretch>
        </p:blipFill>
        <p:spPr>
          <a:xfrm flipH="1">
            <a:off x="2301784" y="257923"/>
            <a:ext cx="280579" cy="280579"/>
          </a:xfrm>
          <a:prstGeom prst="rect">
            <a:avLst/>
          </a:prstGeom>
        </p:spPr>
      </p:pic>
      <p:pic>
        <p:nvPicPr>
          <p:cNvPr id="10" name="図 9">
            <a:extLst>
              <a:ext uri="{FF2B5EF4-FFF2-40B4-BE49-F238E27FC236}">
                <a16:creationId xmlns:a16="http://schemas.microsoft.com/office/drawing/2014/main" id="{AD95FC39-188C-E7D3-B782-00DAC41648F0}"/>
              </a:ext>
            </a:extLst>
          </p:cNvPr>
          <p:cNvPicPr>
            <a:picLocks noChangeAspect="1"/>
          </p:cNvPicPr>
          <p:nvPr/>
        </p:nvPicPr>
        <p:blipFill>
          <a:blip r:embed="rId11"/>
          <a:stretch>
            <a:fillRect/>
          </a:stretch>
        </p:blipFill>
        <p:spPr>
          <a:xfrm>
            <a:off x="3764169" y="2005830"/>
            <a:ext cx="572807" cy="572807"/>
          </a:xfrm>
          <a:prstGeom prst="rect">
            <a:avLst/>
          </a:prstGeom>
        </p:spPr>
      </p:pic>
      <p:pic>
        <p:nvPicPr>
          <p:cNvPr id="12" name="図 11">
            <a:extLst>
              <a:ext uri="{FF2B5EF4-FFF2-40B4-BE49-F238E27FC236}">
                <a16:creationId xmlns:a16="http://schemas.microsoft.com/office/drawing/2014/main" id="{FCB68BF1-00CB-3EA6-4160-AE1FE9BBDD51}"/>
              </a:ext>
            </a:extLst>
          </p:cNvPr>
          <p:cNvPicPr>
            <a:picLocks noChangeAspect="1"/>
          </p:cNvPicPr>
          <p:nvPr/>
        </p:nvPicPr>
        <p:blipFill>
          <a:blip r:embed="rId12"/>
          <a:stretch>
            <a:fillRect/>
          </a:stretch>
        </p:blipFill>
        <p:spPr>
          <a:xfrm>
            <a:off x="8101307" y="1975461"/>
            <a:ext cx="774789" cy="774789"/>
          </a:xfrm>
          <a:prstGeom prst="rect">
            <a:avLst/>
          </a:prstGeom>
        </p:spPr>
      </p:pic>
      <p:pic>
        <p:nvPicPr>
          <p:cNvPr id="13" name="図 12">
            <a:extLst>
              <a:ext uri="{FF2B5EF4-FFF2-40B4-BE49-F238E27FC236}">
                <a16:creationId xmlns:a16="http://schemas.microsoft.com/office/drawing/2014/main" id="{6418CD72-9FBF-A0F0-1440-E89A0CE061BE}"/>
              </a:ext>
            </a:extLst>
          </p:cNvPr>
          <p:cNvPicPr>
            <a:picLocks noChangeAspect="1"/>
          </p:cNvPicPr>
          <p:nvPr/>
        </p:nvPicPr>
        <p:blipFill>
          <a:blip r:embed="rId13"/>
          <a:stretch>
            <a:fillRect/>
          </a:stretch>
        </p:blipFill>
        <p:spPr>
          <a:xfrm>
            <a:off x="9500108" y="193750"/>
            <a:ext cx="437685" cy="437685"/>
          </a:xfrm>
          <a:prstGeom prst="rect">
            <a:avLst/>
          </a:prstGeom>
        </p:spPr>
      </p:pic>
    </p:spTree>
    <p:extLst>
      <p:ext uri="{BB962C8B-B14F-4D97-AF65-F5344CB8AC3E}">
        <p14:creationId xmlns:p14="http://schemas.microsoft.com/office/powerpoint/2010/main" val="115156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四角形: メモ 9">
            <a:extLst>
              <a:ext uri="{FF2B5EF4-FFF2-40B4-BE49-F238E27FC236}">
                <a16:creationId xmlns:a16="http://schemas.microsoft.com/office/drawing/2014/main" id="{B9EA0111-7C23-9468-E257-D8A5EFD4D3DA}"/>
              </a:ext>
            </a:extLst>
          </p:cNvPr>
          <p:cNvSpPr/>
          <p:nvPr/>
        </p:nvSpPr>
        <p:spPr>
          <a:xfrm>
            <a:off x="505640" y="3877287"/>
            <a:ext cx="11180719" cy="2170207"/>
          </a:xfrm>
          <a:prstGeom prst="foldedCorner">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健康管理について専門家によるお話を直接聞き、健康管理についての理解を深め、今後の就労生活に</a:t>
            </a:r>
            <a:r>
              <a:rPr lang="ja-JP" altLang="en-US" sz="2400" dirty="0">
                <a:solidFill>
                  <a:prstClr val="black"/>
                </a:solidFill>
                <a:latin typeface="BIZ UDPゴシック" panose="020B0400000000000000" pitchFamily="50" charset="-128"/>
                <a:ea typeface="BIZ UDPゴシック" panose="020B0400000000000000" pitchFamily="50" charset="-128"/>
              </a:rPr>
              <a:t>活かす</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ため栄養管理講座が開催されました。</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主食・主菜・副菜はどういった食材があるのか、バランスの取れた食事とはなにか、また健康的なダイエットについてお話を聞いたり、質疑応答を行いました。</a:t>
            </a:r>
          </a:p>
        </p:txBody>
      </p:sp>
      <p:sp>
        <p:nvSpPr>
          <p:cNvPr id="4" name="テキスト ボックス 3">
            <a:extLst>
              <a:ext uri="{FF2B5EF4-FFF2-40B4-BE49-F238E27FC236}">
                <a16:creationId xmlns:a16="http://schemas.microsoft.com/office/drawing/2014/main" id="{DDE8C7E8-664A-6E1A-DFFB-28062F2902AF}"/>
              </a:ext>
            </a:extLst>
          </p:cNvPr>
          <p:cNvSpPr txBox="1"/>
          <p:nvPr/>
        </p:nvSpPr>
        <p:spPr>
          <a:xfrm>
            <a:off x="249281" y="157466"/>
            <a:ext cx="11325497" cy="923330"/>
          </a:xfrm>
          <a:prstGeom prst="rect">
            <a:avLst/>
          </a:prstGeom>
          <a:noFill/>
        </p:spPr>
        <p:txBody>
          <a:bodyPr wrap="square" rtlCol="0">
            <a:spAutoFit/>
          </a:bodyPr>
          <a:lstStyle/>
          <a:p>
            <a:r>
              <a:rPr kumimoji="1" lang="ja-JP" altLang="en-US" sz="5400" dirty="0">
                <a:effectLst>
                  <a:outerShdw blurRad="50800" dist="38100" dir="2700000" sx="101000" sy="101000" algn="tl" rotWithShape="0">
                    <a:srgbClr val="EB95D4">
                      <a:alpha val="73000"/>
                    </a:srgbClr>
                  </a:outerShdw>
                </a:effectLst>
                <a:latin typeface="HGP創英角ﾎﾟｯﾌﾟ体" panose="040B0A00000000000000" pitchFamily="50" charset="-128"/>
                <a:ea typeface="HGP創英角ﾎﾟｯﾌﾟ体" panose="040B0A00000000000000" pitchFamily="50" charset="-128"/>
              </a:rPr>
              <a:t>２．</a:t>
            </a:r>
            <a:r>
              <a:rPr kumimoji="1" lang="ja-JP" altLang="en-US" sz="5400" u="dbl" dirty="0">
                <a:solidFill>
                  <a:srgbClr val="EB95D4"/>
                </a:solidFill>
                <a:latin typeface="HGP創英角ﾎﾟｯﾌﾟ体" panose="040B0A00000000000000" pitchFamily="50" charset="-128"/>
                <a:ea typeface="HGP創英角ﾎﾟｯﾌﾟ体" panose="040B0A00000000000000" pitchFamily="50" charset="-128"/>
              </a:rPr>
              <a:t>栄養管理講座</a:t>
            </a:r>
            <a:r>
              <a:rPr kumimoji="1" lang="ja-JP" altLang="en-US" sz="5400" dirty="0">
                <a:effectLst>
                  <a:outerShdw blurRad="50800" dist="38100" dir="2700000" sx="101000" sy="101000" algn="tl" rotWithShape="0">
                    <a:srgbClr val="EB95D4">
                      <a:alpha val="73000"/>
                    </a:srgbClr>
                  </a:outerShdw>
                </a:effectLst>
                <a:latin typeface="HGP創英角ﾎﾟｯﾌﾟ体" panose="040B0A00000000000000" pitchFamily="50" charset="-128"/>
                <a:ea typeface="HGP創英角ﾎﾟｯﾌﾟ体" panose="040B0A00000000000000" pitchFamily="50" charset="-128"/>
              </a:rPr>
              <a:t>が開催されました！</a:t>
            </a:r>
          </a:p>
        </p:txBody>
      </p:sp>
      <p:sp>
        <p:nvSpPr>
          <p:cNvPr id="3" name="楕円 2">
            <a:extLst>
              <a:ext uri="{FF2B5EF4-FFF2-40B4-BE49-F238E27FC236}">
                <a16:creationId xmlns:a16="http://schemas.microsoft.com/office/drawing/2014/main" id="{2053E593-A00C-AF7A-75D3-3A64D20848B6}"/>
              </a:ext>
            </a:extLst>
          </p:cNvPr>
          <p:cNvSpPr/>
          <p:nvPr/>
        </p:nvSpPr>
        <p:spPr>
          <a:xfrm>
            <a:off x="2048124" y="1627666"/>
            <a:ext cx="7727810" cy="18382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latin typeface="HG創英ﾌﾟﾚｾﾞﾝｽEB" panose="02020809000000000000" pitchFamily="17" charset="-128"/>
                <a:ea typeface="HG創英ﾌﾟﾚｾﾞﾝｽEB" panose="02020809000000000000" pitchFamily="17" charset="-128"/>
              </a:rPr>
              <a:t>つい乱れた食事になってしまったり、</a:t>
            </a:r>
            <a:endParaRPr kumimoji="1" lang="en-US" altLang="ja-JP" sz="2000" dirty="0">
              <a:latin typeface="HG創英ﾌﾟﾚｾﾞﾝｽEB" panose="02020809000000000000" pitchFamily="17" charset="-128"/>
              <a:ea typeface="HG創英ﾌﾟﾚｾﾞﾝｽEB" panose="02020809000000000000" pitchFamily="17" charset="-128"/>
            </a:endParaRPr>
          </a:p>
          <a:p>
            <a:r>
              <a:rPr kumimoji="1" lang="ja-JP" altLang="en-US" sz="2000" dirty="0">
                <a:latin typeface="HG創英ﾌﾟﾚｾﾞﾝｽEB" panose="02020809000000000000" pitchFamily="17" charset="-128"/>
                <a:ea typeface="HG創英ﾌﾟﾚｾﾞﾝｽEB" panose="02020809000000000000" pitchFamily="17" charset="-128"/>
              </a:rPr>
              <a:t>「食事を抜く」といった無理な</a:t>
            </a:r>
            <a:endParaRPr kumimoji="1" lang="en-US" altLang="ja-JP" sz="2000" dirty="0">
              <a:latin typeface="HG創英ﾌﾟﾚｾﾞﾝｽEB" panose="02020809000000000000" pitchFamily="17" charset="-128"/>
              <a:ea typeface="HG創英ﾌﾟﾚｾﾞﾝｽEB" panose="02020809000000000000" pitchFamily="17" charset="-128"/>
            </a:endParaRPr>
          </a:p>
          <a:p>
            <a:r>
              <a:rPr kumimoji="1" lang="ja-JP" altLang="en-US" sz="2000" dirty="0">
                <a:latin typeface="HG創英ﾌﾟﾚｾﾞﾝｽEB" panose="02020809000000000000" pitchFamily="17" charset="-128"/>
                <a:ea typeface="HG創英ﾌﾟﾚｾﾞﾝｽEB" panose="02020809000000000000" pitchFamily="17" charset="-128"/>
              </a:rPr>
              <a:t>ダイエットをしてしまうことがあります．．．</a:t>
            </a:r>
            <a:endParaRPr kumimoji="1" lang="en-US" altLang="ja-JP" sz="2000" dirty="0">
              <a:latin typeface="HG創英ﾌﾟﾚｾﾞﾝｽEB" panose="02020809000000000000" pitchFamily="17" charset="-128"/>
              <a:ea typeface="HG創英ﾌﾟﾚｾﾞﾝｽEB" panose="02020809000000000000" pitchFamily="17" charset="-128"/>
            </a:endParaRPr>
          </a:p>
        </p:txBody>
      </p:sp>
      <p:pic>
        <p:nvPicPr>
          <p:cNvPr id="7" name="図 6">
            <a:extLst>
              <a:ext uri="{FF2B5EF4-FFF2-40B4-BE49-F238E27FC236}">
                <a16:creationId xmlns:a16="http://schemas.microsoft.com/office/drawing/2014/main" id="{969D22CC-2D45-1F13-BC5A-AA322B1322D6}"/>
              </a:ext>
            </a:extLst>
          </p:cNvPr>
          <p:cNvPicPr>
            <a:picLocks noChangeAspect="1"/>
          </p:cNvPicPr>
          <p:nvPr/>
        </p:nvPicPr>
        <p:blipFill>
          <a:blip r:embed="rId4"/>
          <a:stretch>
            <a:fillRect/>
          </a:stretch>
        </p:blipFill>
        <p:spPr>
          <a:xfrm>
            <a:off x="8437203" y="1330852"/>
            <a:ext cx="2302448" cy="2302448"/>
          </a:xfrm>
          <a:prstGeom prst="rect">
            <a:avLst/>
          </a:prstGeom>
        </p:spPr>
      </p:pic>
      <p:pic>
        <p:nvPicPr>
          <p:cNvPr id="6" name="図 5">
            <a:extLst>
              <a:ext uri="{FF2B5EF4-FFF2-40B4-BE49-F238E27FC236}">
                <a16:creationId xmlns:a16="http://schemas.microsoft.com/office/drawing/2014/main" id="{548CBDA0-51F6-461A-51C8-6A4E3FF0DD08}"/>
              </a:ext>
            </a:extLst>
          </p:cNvPr>
          <p:cNvPicPr>
            <a:picLocks noChangeAspect="1"/>
          </p:cNvPicPr>
          <p:nvPr/>
        </p:nvPicPr>
        <p:blipFill>
          <a:blip r:embed="rId5"/>
          <a:stretch>
            <a:fillRect/>
          </a:stretch>
        </p:blipFill>
        <p:spPr>
          <a:xfrm>
            <a:off x="1102387" y="1585999"/>
            <a:ext cx="1913420" cy="1838281"/>
          </a:xfrm>
          <a:prstGeom prst="rect">
            <a:avLst/>
          </a:prstGeom>
        </p:spPr>
      </p:pic>
      <p:sp>
        <p:nvSpPr>
          <p:cNvPr id="15" name="テキスト ボックス 14">
            <a:extLst>
              <a:ext uri="{FF2B5EF4-FFF2-40B4-BE49-F238E27FC236}">
                <a16:creationId xmlns:a16="http://schemas.microsoft.com/office/drawing/2014/main" id="{9BA60035-9EF2-515A-E7FF-B2DD2762A92C}"/>
              </a:ext>
            </a:extLst>
          </p:cNvPr>
          <p:cNvSpPr txBox="1"/>
          <p:nvPr/>
        </p:nvSpPr>
        <p:spPr>
          <a:xfrm rot="21123034">
            <a:off x="113962" y="3462415"/>
            <a:ext cx="2922586" cy="769441"/>
          </a:xfrm>
          <a:prstGeom prst="rect">
            <a:avLst/>
          </a:prstGeom>
          <a:noFill/>
        </p:spPr>
        <p:txBody>
          <a:bodyPr wrap="square" rtlCol="0">
            <a:spAutoFit/>
          </a:bodyPr>
          <a:lstStyle/>
          <a:p>
            <a:r>
              <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rPr>
              <a:t>そこで！！</a:t>
            </a:r>
          </a:p>
        </p:txBody>
      </p:sp>
      <p:pic>
        <p:nvPicPr>
          <p:cNvPr id="2" name="図 1">
            <a:extLst>
              <a:ext uri="{FF2B5EF4-FFF2-40B4-BE49-F238E27FC236}">
                <a16:creationId xmlns:a16="http://schemas.microsoft.com/office/drawing/2014/main" id="{071FF5D7-D4C3-FCE0-7110-FB6C9FAEEEF1}"/>
              </a:ext>
            </a:extLst>
          </p:cNvPr>
          <p:cNvPicPr>
            <a:picLocks noChangeAspect="1"/>
          </p:cNvPicPr>
          <p:nvPr/>
        </p:nvPicPr>
        <p:blipFill>
          <a:blip r:embed="rId6"/>
          <a:stretch>
            <a:fillRect/>
          </a:stretch>
        </p:blipFill>
        <p:spPr>
          <a:xfrm>
            <a:off x="10557374" y="5432664"/>
            <a:ext cx="1128985" cy="1452071"/>
          </a:xfrm>
          <a:prstGeom prst="rect">
            <a:avLst/>
          </a:prstGeom>
        </p:spPr>
      </p:pic>
    </p:spTree>
    <p:extLst>
      <p:ext uri="{BB962C8B-B14F-4D97-AF65-F5344CB8AC3E}">
        <p14:creationId xmlns:p14="http://schemas.microsoft.com/office/powerpoint/2010/main" val="417742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60D1DE4-B04B-E0BD-C43E-55C0D3B08007}"/>
              </a:ext>
            </a:extLst>
          </p:cNvPr>
          <p:cNvPicPr>
            <a:picLocks noChangeAspect="1"/>
          </p:cNvPicPr>
          <p:nvPr/>
        </p:nvPicPr>
        <p:blipFill>
          <a:blip r:embed="rId4"/>
          <a:stretch>
            <a:fillRect/>
          </a:stretch>
        </p:blipFill>
        <p:spPr>
          <a:xfrm>
            <a:off x="-1054687" y="3549866"/>
            <a:ext cx="12275682" cy="3719864"/>
          </a:xfrm>
          <a:prstGeom prst="rect">
            <a:avLst/>
          </a:prstGeom>
        </p:spPr>
      </p:pic>
      <p:pic>
        <p:nvPicPr>
          <p:cNvPr id="4" name="図 3">
            <a:extLst>
              <a:ext uri="{FF2B5EF4-FFF2-40B4-BE49-F238E27FC236}">
                <a16:creationId xmlns:a16="http://schemas.microsoft.com/office/drawing/2014/main" id="{E76B0A4B-744E-AF39-2065-6A16B3CDDEAE}"/>
              </a:ext>
            </a:extLst>
          </p:cNvPr>
          <p:cNvPicPr>
            <a:picLocks noChangeAspect="1"/>
          </p:cNvPicPr>
          <p:nvPr/>
        </p:nvPicPr>
        <p:blipFill>
          <a:blip r:embed="rId5"/>
          <a:stretch>
            <a:fillRect/>
          </a:stretch>
        </p:blipFill>
        <p:spPr>
          <a:xfrm>
            <a:off x="1972491" y="91974"/>
            <a:ext cx="5285328" cy="3923001"/>
          </a:xfrm>
          <a:prstGeom prst="rect">
            <a:avLst/>
          </a:prstGeom>
        </p:spPr>
      </p:pic>
      <p:sp>
        <p:nvSpPr>
          <p:cNvPr id="5" name="吹き出し: 線 4">
            <a:extLst>
              <a:ext uri="{FF2B5EF4-FFF2-40B4-BE49-F238E27FC236}">
                <a16:creationId xmlns:a16="http://schemas.microsoft.com/office/drawing/2014/main" id="{EB98DE54-3441-C5ED-C2A6-8C9440C5CBCA}"/>
              </a:ext>
            </a:extLst>
          </p:cNvPr>
          <p:cNvSpPr/>
          <p:nvPr/>
        </p:nvSpPr>
        <p:spPr>
          <a:xfrm>
            <a:off x="234063" y="91974"/>
            <a:ext cx="1737360" cy="1031965"/>
          </a:xfrm>
          <a:prstGeom prst="borderCallout1">
            <a:avLst>
              <a:gd name="adj1" fmla="val 48944"/>
              <a:gd name="adj2" fmla="val 107809"/>
              <a:gd name="adj3" fmla="val 83918"/>
              <a:gd name="adj4" fmla="val 13565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rPr>
              <a:t>主菜</a:t>
            </a:r>
            <a:endParaRPr kumimoji="1" lang="en-US" altLang="ja-JP" sz="3600" dirty="0">
              <a:solidFill>
                <a:srgbClr val="FF0000"/>
              </a:solidFill>
            </a:endParaRPr>
          </a:p>
          <a:p>
            <a:pPr algn="ctr"/>
            <a:r>
              <a:rPr kumimoji="1" lang="ja-JP" altLang="en-US" dirty="0">
                <a:solidFill>
                  <a:srgbClr val="FF0000"/>
                </a:solidFill>
              </a:rPr>
              <a:t>焼き鮭</a:t>
            </a:r>
          </a:p>
        </p:txBody>
      </p:sp>
      <p:sp>
        <p:nvSpPr>
          <p:cNvPr id="6" name="吹き出し: 線 5">
            <a:extLst>
              <a:ext uri="{FF2B5EF4-FFF2-40B4-BE49-F238E27FC236}">
                <a16:creationId xmlns:a16="http://schemas.microsoft.com/office/drawing/2014/main" id="{79E43914-DB12-D948-A229-0F880D8948DC}"/>
              </a:ext>
            </a:extLst>
          </p:cNvPr>
          <p:cNvSpPr/>
          <p:nvPr/>
        </p:nvSpPr>
        <p:spPr>
          <a:xfrm>
            <a:off x="7645933" y="137160"/>
            <a:ext cx="1737360" cy="1031965"/>
          </a:xfrm>
          <a:prstGeom prst="borderCallout1">
            <a:avLst>
              <a:gd name="adj1" fmla="val 45332"/>
              <a:gd name="adj2" fmla="val -4574"/>
              <a:gd name="adj3" fmla="val 56804"/>
              <a:gd name="adj4" fmla="val -3537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rPr>
              <a:t>主菜</a:t>
            </a:r>
            <a:endParaRPr kumimoji="1" lang="en-US" altLang="ja-JP" sz="3600" dirty="0">
              <a:solidFill>
                <a:srgbClr val="FF0000"/>
              </a:solidFill>
            </a:endParaRPr>
          </a:p>
          <a:p>
            <a:pPr algn="ctr"/>
            <a:r>
              <a:rPr lang="ja-JP" altLang="en-US" dirty="0">
                <a:solidFill>
                  <a:srgbClr val="FF0000"/>
                </a:solidFill>
              </a:rPr>
              <a:t>玉子焼き</a:t>
            </a:r>
            <a:endParaRPr kumimoji="1" lang="ja-JP" altLang="en-US" dirty="0">
              <a:solidFill>
                <a:srgbClr val="FF0000"/>
              </a:solidFill>
            </a:endParaRPr>
          </a:p>
        </p:txBody>
      </p:sp>
      <p:sp>
        <p:nvSpPr>
          <p:cNvPr id="7" name="吹き出し: 線 6">
            <a:extLst>
              <a:ext uri="{FF2B5EF4-FFF2-40B4-BE49-F238E27FC236}">
                <a16:creationId xmlns:a16="http://schemas.microsoft.com/office/drawing/2014/main" id="{C08A687F-2FA1-EECE-EFB3-855A53E2E0CC}"/>
              </a:ext>
            </a:extLst>
          </p:cNvPr>
          <p:cNvSpPr/>
          <p:nvPr/>
        </p:nvSpPr>
        <p:spPr>
          <a:xfrm>
            <a:off x="7768554" y="1482902"/>
            <a:ext cx="1492118" cy="1031965"/>
          </a:xfrm>
          <a:prstGeom prst="borderCallout1">
            <a:avLst>
              <a:gd name="adj1" fmla="val 18750"/>
              <a:gd name="adj2" fmla="val -8333"/>
              <a:gd name="adj3" fmla="val 28845"/>
              <a:gd name="adj4" fmla="val -3644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00B050"/>
                </a:solidFill>
              </a:rPr>
              <a:t>副菜</a:t>
            </a:r>
            <a:endParaRPr kumimoji="1" lang="en-US" altLang="ja-JP" sz="3600" dirty="0">
              <a:solidFill>
                <a:srgbClr val="00B050"/>
              </a:solidFill>
            </a:endParaRPr>
          </a:p>
          <a:p>
            <a:pPr algn="ctr"/>
            <a:r>
              <a:rPr kumimoji="1" lang="ja-JP" altLang="en-US" dirty="0">
                <a:solidFill>
                  <a:srgbClr val="00B050"/>
                </a:solidFill>
              </a:rPr>
              <a:t>漬物</a:t>
            </a:r>
          </a:p>
        </p:txBody>
      </p:sp>
      <p:sp>
        <p:nvSpPr>
          <p:cNvPr id="8" name="吹き出し: 線 7">
            <a:extLst>
              <a:ext uri="{FF2B5EF4-FFF2-40B4-BE49-F238E27FC236}">
                <a16:creationId xmlns:a16="http://schemas.microsoft.com/office/drawing/2014/main" id="{8698BD70-6B26-BE06-BCA8-691F7B73A447}"/>
              </a:ext>
            </a:extLst>
          </p:cNvPr>
          <p:cNvSpPr/>
          <p:nvPr/>
        </p:nvSpPr>
        <p:spPr>
          <a:xfrm>
            <a:off x="621291" y="3023052"/>
            <a:ext cx="1254809" cy="1053631"/>
          </a:xfrm>
          <a:prstGeom prst="borderCallout1">
            <a:avLst>
              <a:gd name="adj1" fmla="val 44760"/>
              <a:gd name="adj2" fmla="val 107759"/>
              <a:gd name="adj3" fmla="val 32222"/>
              <a:gd name="adj4" fmla="val 13141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C000"/>
                </a:solidFill>
              </a:rPr>
              <a:t>主食</a:t>
            </a:r>
            <a:endParaRPr kumimoji="1" lang="en-US" altLang="ja-JP" sz="3600" dirty="0">
              <a:solidFill>
                <a:srgbClr val="FFC000"/>
              </a:solidFill>
            </a:endParaRPr>
          </a:p>
          <a:p>
            <a:pPr algn="ctr"/>
            <a:r>
              <a:rPr lang="ja-JP" altLang="en-US" dirty="0">
                <a:solidFill>
                  <a:srgbClr val="FFC000"/>
                </a:solidFill>
              </a:rPr>
              <a:t>ごはん</a:t>
            </a:r>
            <a:endParaRPr kumimoji="1" lang="ja-JP" altLang="en-US" dirty="0">
              <a:solidFill>
                <a:srgbClr val="FFC000"/>
              </a:solidFill>
            </a:endParaRPr>
          </a:p>
        </p:txBody>
      </p:sp>
      <p:sp>
        <p:nvSpPr>
          <p:cNvPr id="9" name="吹き出し: 線 8">
            <a:extLst>
              <a:ext uri="{FF2B5EF4-FFF2-40B4-BE49-F238E27FC236}">
                <a16:creationId xmlns:a16="http://schemas.microsoft.com/office/drawing/2014/main" id="{FD1E39FB-8557-EF36-43AD-E68CB184B60C}"/>
              </a:ext>
            </a:extLst>
          </p:cNvPr>
          <p:cNvSpPr/>
          <p:nvPr/>
        </p:nvSpPr>
        <p:spPr>
          <a:xfrm>
            <a:off x="7768554" y="2897952"/>
            <a:ext cx="1492118" cy="909938"/>
          </a:xfrm>
          <a:prstGeom prst="borderCallout1">
            <a:avLst>
              <a:gd name="adj1" fmla="val 18750"/>
              <a:gd name="adj2" fmla="val -8333"/>
              <a:gd name="adj3" fmla="val 20502"/>
              <a:gd name="adj4" fmla="val -5409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D49C6A"/>
                </a:solidFill>
              </a:rPr>
              <a:t>汁物</a:t>
            </a:r>
            <a:endParaRPr kumimoji="1" lang="en-US" altLang="ja-JP" sz="3600" dirty="0">
              <a:solidFill>
                <a:srgbClr val="D49C6A"/>
              </a:solidFill>
            </a:endParaRPr>
          </a:p>
          <a:p>
            <a:pPr algn="ctr"/>
            <a:r>
              <a:rPr kumimoji="1" lang="ja-JP" altLang="en-US" dirty="0">
                <a:solidFill>
                  <a:srgbClr val="D49C6A"/>
                </a:solidFill>
              </a:rPr>
              <a:t>味噌汁</a:t>
            </a:r>
          </a:p>
        </p:txBody>
      </p:sp>
      <p:sp>
        <p:nvSpPr>
          <p:cNvPr id="10" name="テキスト ボックス 9">
            <a:extLst>
              <a:ext uri="{FF2B5EF4-FFF2-40B4-BE49-F238E27FC236}">
                <a16:creationId xmlns:a16="http://schemas.microsoft.com/office/drawing/2014/main" id="{C32430DB-654D-1D2C-B966-6920BF462F12}"/>
              </a:ext>
            </a:extLst>
          </p:cNvPr>
          <p:cNvSpPr txBox="1"/>
          <p:nvPr/>
        </p:nvSpPr>
        <p:spPr>
          <a:xfrm>
            <a:off x="10049722" y="125248"/>
            <a:ext cx="1908215" cy="6322423"/>
          </a:xfrm>
          <a:prstGeom prst="rect">
            <a:avLst/>
          </a:prstGeom>
          <a:noFill/>
        </p:spPr>
        <p:txBody>
          <a:bodyPr vert="eaVert" wrap="square" rtlCol="0">
            <a:spAutoFit/>
          </a:bodyPr>
          <a:lstStyle/>
          <a:p>
            <a:r>
              <a:rPr kumimoji="1" lang="ja-JP" altLang="en-US" sz="11200" b="1" dirty="0">
                <a:latin typeface="HGS教科書体" panose="02020600000000000000" pitchFamily="18" charset="-128"/>
                <a:ea typeface="HGS教科書体" panose="02020600000000000000" pitchFamily="18" charset="-128"/>
              </a:rPr>
              <a:t>一汁三菜</a:t>
            </a:r>
          </a:p>
        </p:txBody>
      </p:sp>
      <p:sp>
        <p:nvSpPr>
          <p:cNvPr id="3" name="テキスト ボックス 2">
            <a:extLst>
              <a:ext uri="{FF2B5EF4-FFF2-40B4-BE49-F238E27FC236}">
                <a16:creationId xmlns:a16="http://schemas.microsoft.com/office/drawing/2014/main" id="{4ABA2294-D6D3-FCDF-4CB6-8753F693D9E0}"/>
              </a:ext>
            </a:extLst>
          </p:cNvPr>
          <p:cNvSpPr txBox="1"/>
          <p:nvPr/>
        </p:nvSpPr>
        <p:spPr>
          <a:xfrm>
            <a:off x="1248695" y="4779292"/>
            <a:ext cx="7124596" cy="1323439"/>
          </a:xfrm>
          <a:prstGeom prst="rect">
            <a:avLst/>
          </a:prstGeom>
          <a:noFill/>
        </p:spPr>
        <p:txBody>
          <a:bodyPr wrap="square">
            <a:spAutoFit/>
          </a:bodyPr>
          <a:lstStyle/>
          <a:p>
            <a:r>
              <a:rPr kumimoji="1" lang="ja-JP" altLang="en-US" sz="1600" dirty="0">
                <a:latin typeface="HG明朝B" panose="02020809000000000000" pitchFamily="17" charset="-128"/>
                <a:ea typeface="HG明朝B" panose="02020809000000000000" pitchFamily="17" charset="-128"/>
              </a:rPr>
              <a:t>油っぽいものや塩辛いもの、甘いものばかりに偏らいないことが大切。</a:t>
            </a:r>
            <a:endParaRPr kumimoji="1" lang="en-US" altLang="ja-JP" sz="1600" dirty="0">
              <a:latin typeface="HG明朝B" panose="02020809000000000000" pitchFamily="17" charset="-128"/>
              <a:ea typeface="HG明朝B" panose="02020809000000000000" pitchFamily="17" charset="-128"/>
            </a:endParaRPr>
          </a:p>
          <a:p>
            <a:r>
              <a:rPr lang="ja-JP" altLang="en-US" sz="1600" dirty="0">
                <a:latin typeface="HG明朝B" panose="02020809000000000000" pitchFamily="17" charset="-128"/>
                <a:ea typeface="HG明朝B" panose="02020809000000000000" pitchFamily="17" charset="-128"/>
              </a:rPr>
              <a:t>また、食材に含まれる五大栄養素（炭水化物、タンパク質、脂質、ビタミン、ミネラル）を知ることも重要になってきます。</a:t>
            </a:r>
            <a:endParaRPr kumimoji="1" lang="en-US" altLang="ja-JP" sz="1600" dirty="0">
              <a:latin typeface="HG明朝B" panose="02020809000000000000" pitchFamily="17" charset="-128"/>
              <a:ea typeface="HG明朝B" panose="02020809000000000000" pitchFamily="17" charset="-128"/>
            </a:endParaRPr>
          </a:p>
          <a:p>
            <a:r>
              <a:rPr kumimoji="1" lang="ja-JP" altLang="en-US" sz="1600" dirty="0">
                <a:latin typeface="HG明朝B" panose="02020809000000000000" pitchFamily="17" charset="-128"/>
                <a:ea typeface="HG明朝B" panose="02020809000000000000" pitchFamily="17" charset="-128"/>
              </a:rPr>
              <a:t>これらを意識しつつ一汁三菜といったバランスの良い食事を心がけること</a:t>
            </a:r>
            <a:r>
              <a:rPr lang="ja-JP" altLang="en-US" sz="1600" dirty="0">
                <a:latin typeface="HG明朝B" panose="02020809000000000000" pitchFamily="17" charset="-128"/>
                <a:ea typeface="HG明朝B" panose="02020809000000000000" pitchFamily="17" charset="-128"/>
              </a:rPr>
              <a:t>が健康に良い、とのことでした。</a:t>
            </a:r>
            <a:endParaRPr lang="en-US" altLang="ja-JP" sz="1600" dirty="0">
              <a:latin typeface="HG明朝B" panose="02020809000000000000" pitchFamily="17" charset="-128"/>
              <a:ea typeface="HG明朝B" panose="02020809000000000000" pitchFamily="17" charset="-128"/>
            </a:endParaRPr>
          </a:p>
        </p:txBody>
      </p:sp>
    </p:spTree>
    <p:extLst>
      <p:ext uri="{BB962C8B-B14F-4D97-AF65-F5344CB8AC3E}">
        <p14:creationId xmlns:p14="http://schemas.microsoft.com/office/powerpoint/2010/main" val="402798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A9079B2-28F1-3F06-247D-B79E5BD46CF7}"/>
              </a:ext>
            </a:extLst>
          </p:cNvPr>
          <p:cNvPicPr>
            <a:picLocks noChangeAspect="1"/>
          </p:cNvPicPr>
          <p:nvPr/>
        </p:nvPicPr>
        <p:blipFill>
          <a:blip r:embed="rId3"/>
          <a:stretch>
            <a:fillRect/>
          </a:stretch>
        </p:blipFill>
        <p:spPr>
          <a:xfrm>
            <a:off x="1420527" y="5590456"/>
            <a:ext cx="1219584" cy="1271275"/>
          </a:xfrm>
          <a:prstGeom prst="rect">
            <a:avLst/>
          </a:prstGeom>
        </p:spPr>
      </p:pic>
      <p:sp>
        <p:nvSpPr>
          <p:cNvPr id="6" name="テキスト ボックス 5">
            <a:extLst>
              <a:ext uri="{FF2B5EF4-FFF2-40B4-BE49-F238E27FC236}">
                <a16:creationId xmlns:a16="http://schemas.microsoft.com/office/drawing/2014/main" id="{BD5387BB-F341-A903-3A95-29246293C1B7}"/>
              </a:ext>
            </a:extLst>
          </p:cNvPr>
          <p:cNvSpPr txBox="1"/>
          <p:nvPr/>
        </p:nvSpPr>
        <p:spPr>
          <a:xfrm>
            <a:off x="460465" y="344214"/>
            <a:ext cx="928442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5400" dirty="0">
                <a:solidFill>
                  <a:prstClr val="black"/>
                </a:solidFill>
                <a:effectLst>
                  <a:outerShdw blurRad="50800" dist="38100" dir="2700000" sx="101000" sy="101000" algn="tl" rotWithShape="0">
                    <a:srgbClr val="EB95D4">
                      <a:alpha val="73000"/>
                    </a:srgbClr>
                  </a:outerShdw>
                </a:effectLst>
                <a:latin typeface="HGP創英角ﾎﾟｯﾌﾟ体" panose="040B0A00000000000000" pitchFamily="50" charset="-128"/>
                <a:ea typeface="HGP創英角ﾎﾟｯﾌﾟ体" panose="040B0A00000000000000" pitchFamily="50" charset="-128"/>
              </a:rPr>
              <a:t>３．企業見学会（１月～３月）</a:t>
            </a:r>
            <a:endParaRPr kumimoji="1" lang="ja-JP" altLang="en-US" sz="5400" b="0" i="0" u="none" strike="noStrike" kern="1200" cap="none" spc="0" normalizeH="0" baseline="0" noProof="0" dirty="0">
              <a:ln>
                <a:noFill/>
              </a:ln>
              <a:solidFill>
                <a:prstClr val="black"/>
              </a:solidFill>
              <a:effectLst>
                <a:outerShdw blurRad="50800" dist="38100" dir="2700000" sx="101000" sy="101000" algn="tl" rotWithShape="0">
                  <a:srgbClr val="EB95D4">
                    <a:alpha val="73000"/>
                  </a:srgbClr>
                </a:outerShdw>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7" name="コンテンツ プレースホルダー 2">
            <a:extLst>
              <a:ext uri="{FF2B5EF4-FFF2-40B4-BE49-F238E27FC236}">
                <a16:creationId xmlns:a16="http://schemas.microsoft.com/office/drawing/2014/main" id="{A9F1EEA1-9646-0849-3D08-CA13BB7D98B8}"/>
              </a:ext>
            </a:extLst>
          </p:cNvPr>
          <p:cNvSpPr>
            <a:spLocks noGrp="1"/>
          </p:cNvSpPr>
          <p:nvPr>
            <p:ph idx="1"/>
          </p:nvPr>
        </p:nvSpPr>
        <p:spPr>
          <a:xfrm>
            <a:off x="460465" y="1267544"/>
            <a:ext cx="10841082" cy="3959213"/>
          </a:xfrm>
        </p:spPr>
        <p:txBody>
          <a:bodyPr>
            <a:normAutofit fontScale="92500" lnSpcReduction="10000"/>
          </a:bodyPr>
          <a:lstStyle/>
          <a:p>
            <a:pPr marL="0" indent="0" algn="just">
              <a:lnSpc>
                <a:spcPct val="170000"/>
              </a:lnSpc>
              <a:buNone/>
            </a:pPr>
            <a:r>
              <a:rPr lang="ja-JP" altLang="en-US" sz="3900" kern="100" dirty="0">
                <a:solidFill>
                  <a:srgbClr val="FFC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✿１月に</a:t>
            </a:r>
            <a:r>
              <a:rPr lang="ja-JP" altLang="en-US" sz="3900" u="dbl" kern="100" dirty="0">
                <a:solidFill>
                  <a:srgbClr val="FFC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ハローワーク</a:t>
            </a:r>
            <a:r>
              <a:rPr lang="ja-JP" altLang="en-US" sz="3900" kern="100" dirty="0">
                <a:solidFill>
                  <a:srgbClr val="FFC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へ見学に行きました！</a:t>
            </a:r>
            <a:endParaRPr lang="en-US" altLang="ja-JP" sz="3900" kern="100" dirty="0">
              <a:solidFill>
                <a:srgbClr val="FFC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marL="0" indent="0" algn="just">
              <a:lnSpc>
                <a:spcPct val="170000"/>
              </a:lnSpc>
              <a:buNone/>
            </a:pPr>
            <a:r>
              <a:rPr lang="ja-JP" altLang="en-US" sz="22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講演会を聞いたり、求職登録を行いました。</a:t>
            </a:r>
            <a:endParaRPr lang="en-US" altLang="ja-JP" sz="22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marL="0" indent="0" algn="just">
              <a:lnSpc>
                <a:spcPct val="170000"/>
              </a:lnSpc>
              <a:buNone/>
            </a:pPr>
            <a:r>
              <a:rPr lang="ja-JP" altLang="en-US" sz="22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自分に合う職場や気になる職場についてどのように検索すればよいのか教えてくださいました。</a:t>
            </a:r>
            <a:endParaRPr lang="en-US" altLang="ja-JP" sz="22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marL="0" marR="0" lvl="0" indent="0" algn="just"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1" lang="ja-JP" altLang="en-US" sz="3900" b="0" i="0" u="none" strike="noStrike" kern="100" cap="none" spc="0" normalizeH="0" baseline="0" noProof="0" dirty="0">
                <a:ln>
                  <a:noFill/>
                </a:ln>
                <a:solidFill>
                  <a:srgbClr val="FFC000"/>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✿２月に</a:t>
            </a:r>
            <a:r>
              <a:rPr lang="ja-JP" altLang="en-US" sz="3900" u="dbl" kern="100" dirty="0">
                <a:solidFill>
                  <a:srgbClr val="FFC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鉄道会社様</a:t>
            </a:r>
            <a:r>
              <a:rPr kumimoji="1" lang="ja-JP" altLang="en-US" sz="3900" b="0" i="0" u="none" strike="noStrike" kern="100" cap="none" spc="0" normalizeH="0" baseline="0" noProof="0" dirty="0">
                <a:ln>
                  <a:noFill/>
                </a:ln>
                <a:solidFill>
                  <a:srgbClr val="FFC000"/>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へ見学に行きました！</a:t>
            </a:r>
            <a:endParaRPr lang="en-US" altLang="ja-JP" sz="16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marL="0" indent="0" algn="just">
              <a:lnSpc>
                <a:spcPct val="170000"/>
              </a:lnSpc>
              <a:buNone/>
            </a:pPr>
            <a:r>
              <a:rPr lang="ja-JP" altLang="en-US" sz="22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枕やベッドのシーツ交換など軽作業を見学させていただきました。</a:t>
            </a:r>
            <a:endParaRPr lang="en-US" altLang="ja-JP" sz="22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marL="0" indent="0" algn="just">
              <a:lnSpc>
                <a:spcPct val="170000"/>
              </a:lnSpc>
              <a:buNone/>
            </a:pPr>
            <a:endParaRPr lang="en-US" altLang="ja-JP" sz="16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marL="0" indent="0" algn="just">
              <a:lnSpc>
                <a:spcPct val="170000"/>
              </a:lnSpc>
              <a:buNone/>
            </a:pPr>
            <a:endParaRPr lang="en-US" altLang="ja-JP" sz="3900" b="1" kern="100" dirty="0">
              <a:solidFill>
                <a:srgbClr val="FFC000"/>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endParaRPr kumimoji="1" lang="ja-JP" altLang="en-US" dirty="0"/>
          </a:p>
        </p:txBody>
      </p:sp>
      <p:pic>
        <p:nvPicPr>
          <p:cNvPr id="11" name="図 10">
            <a:extLst>
              <a:ext uri="{FF2B5EF4-FFF2-40B4-BE49-F238E27FC236}">
                <a16:creationId xmlns:a16="http://schemas.microsoft.com/office/drawing/2014/main" id="{476F1FD6-3B61-237C-7793-75A831573CBE}"/>
              </a:ext>
            </a:extLst>
          </p:cNvPr>
          <p:cNvPicPr>
            <a:picLocks noChangeAspect="1"/>
          </p:cNvPicPr>
          <p:nvPr/>
        </p:nvPicPr>
        <p:blipFill>
          <a:blip r:embed="rId4"/>
          <a:stretch>
            <a:fillRect/>
          </a:stretch>
        </p:blipFill>
        <p:spPr>
          <a:xfrm>
            <a:off x="9190834" y="0"/>
            <a:ext cx="2213040" cy="2213040"/>
          </a:xfrm>
          <a:prstGeom prst="rect">
            <a:avLst/>
          </a:prstGeom>
        </p:spPr>
      </p:pic>
      <p:pic>
        <p:nvPicPr>
          <p:cNvPr id="12" name="図 11">
            <a:extLst>
              <a:ext uri="{FF2B5EF4-FFF2-40B4-BE49-F238E27FC236}">
                <a16:creationId xmlns:a16="http://schemas.microsoft.com/office/drawing/2014/main" id="{C9507090-73A2-C191-C3B2-E79FC6FE0A61}"/>
              </a:ext>
            </a:extLst>
          </p:cNvPr>
          <p:cNvPicPr>
            <a:picLocks noChangeAspect="1"/>
          </p:cNvPicPr>
          <p:nvPr/>
        </p:nvPicPr>
        <p:blipFill>
          <a:blip r:embed="rId5"/>
          <a:stretch>
            <a:fillRect/>
          </a:stretch>
        </p:blipFill>
        <p:spPr>
          <a:xfrm>
            <a:off x="4163284" y="4228040"/>
            <a:ext cx="8096250" cy="3553290"/>
          </a:xfrm>
          <a:prstGeom prst="rect">
            <a:avLst/>
          </a:prstGeom>
        </p:spPr>
      </p:pic>
      <p:pic>
        <p:nvPicPr>
          <p:cNvPr id="2" name="図 1">
            <a:extLst>
              <a:ext uri="{FF2B5EF4-FFF2-40B4-BE49-F238E27FC236}">
                <a16:creationId xmlns:a16="http://schemas.microsoft.com/office/drawing/2014/main" id="{13D6365A-AF1C-CF1C-BF9F-97DC1AA963A0}"/>
              </a:ext>
            </a:extLst>
          </p:cNvPr>
          <p:cNvPicPr>
            <a:picLocks noChangeAspect="1"/>
          </p:cNvPicPr>
          <p:nvPr/>
        </p:nvPicPr>
        <p:blipFill>
          <a:blip r:embed="rId3"/>
          <a:stretch>
            <a:fillRect/>
          </a:stretch>
        </p:blipFill>
        <p:spPr>
          <a:xfrm>
            <a:off x="581118" y="5438887"/>
            <a:ext cx="1364564" cy="1422400"/>
          </a:xfrm>
          <a:prstGeom prst="rect">
            <a:avLst/>
          </a:prstGeom>
        </p:spPr>
      </p:pic>
      <p:pic>
        <p:nvPicPr>
          <p:cNvPr id="4" name="図 3">
            <a:extLst>
              <a:ext uri="{FF2B5EF4-FFF2-40B4-BE49-F238E27FC236}">
                <a16:creationId xmlns:a16="http://schemas.microsoft.com/office/drawing/2014/main" id="{1C2648DC-FB4B-6701-4866-3A4F4C101A2B}"/>
              </a:ext>
            </a:extLst>
          </p:cNvPr>
          <p:cNvPicPr>
            <a:picLocks noChangeAspect="1"/>
          </p:cNvPicPr>
          <p:nvPr/>
        </p:nvPicPr>
        <p:blipFill>
          <a:blip r:embed="rId3"/>
          <a:stretch>
            <a:fillRect/>
          </a:stretch>
        </p:blipFill>
        <p:spPr>
          <a:xfrm flipH="1">
            <a:off x="2179952" y="5226757"/>
            <a:ext cx="1564916" cy="1631243"/>
          </a:xfrm>
          <a:prstGeom prst="rect">
            <a:avLst/>
          </a:prstGeom>
        </p:spPr>
      </p:pic>
      <p:pic>
        <p:nvPicPr>
          <p:cNvPr id="5" name="図 4">
            <a:extLst>
              <a:ext uri="{FF2B5EF4-FFF2-40B4-BE49-F238E27FC236}">
                <a16:creationId xmlns:a16="http://schemas.microsoft.com/office/drawing/2014/main" id="{5F6FFBB2-C084-BEB5-0CB4-FF1295306549}"/>
              </a:ext>
            </a:extLst>
          </p:cNvPr>
          <p:cNvPicPr>
            <a:picLocks noChangeAspect="1"/>
          </p:cNvPicPr>
          <p:nvPr/>
        </p:nvPicPr>
        <p:blipFill>
          <a:blip r:embed="rId6"/>
          <a:stretch>
            <a:fillRect/>
          </a:stretch>
        </p:blipFill>
        <p:spPr>
          <a:xfrm flipH="1" flipV="1">
            <a:off x="10984372" y="4212078"/>
            <a:ext cx="747163" cy="747163"/>
          </a:xfrm>
          <a:prstGeom prst="rect">
            <a:avLst/>
          </a:prstGeom>
        </p:spPr>
      </p:pic>
      <p:pic>
        <p:nvPicPr>
          <p:cNvPr id="8" name="図 7">
            <a:extLst>
              <a:ext uri="{FF2B5EF4-FFF2-40B4-BE49-F238E27FC236}">
                <a16:creationId xmlns:a16="http://schemas.microsoft.com/office/drawing/2014/main" id="{4C16B549-55C3-F8BC-9E9C-17F0687D5B2A}"/>
              </a:ext>
            </a:extLst>
          </p:cNvPr>
          <p:cNvPicPr>
            <a:picLocks noChangeAspect="1"/>
          </p:cNvPicPr>
          <p:nvPr/>
        </p:nvPicPr>
        <p:blipFill>
          <a:blip r:embed="rId7"/>
          <a:stretch>
            <a:fillRect/>
          </a:stretch>
        </p:blipFill>
        <p:spPr>
          <a:xfrm>
            <a:off x="9949011" y="4634104"/>
            <a:ext cx="696686" cy="435429"/>
          </a:xfrm>
          <a:prstGeom prst="rect">
            <a:avLst/>
          </a:prstGeom>
        </p:spPr>
      </p:pic>
    </p:spTree>
    <p:extLst>
      <p:ext uri="{BB962C8B-B14F-4D97-AF65-F5344CB8AC3E}">
        <p14:creationId xmlns:p14="http://schemas.microsoft.com/office/powerpoint/2010/main" val="35803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1A009E-D5A3-CA7A-9622-9735EE3F9150}"/>
              </a:ext>
            </a:extLst>
          </p:cNvPr>
          <p:cNvSpPr txBox="1"/>
          <p:nvPr/>
        </p:nvSpPr>
        <p:spPr>
          <a:xfrm>
            <a:off x="270933" y="64296"/>
            <a:ext cx="5142411" cy="830997"/>
          </a:xfrm>
          <a:prstGeom prst="rect">
            <a:avLst/>
          </a:prstGeom>
          <a:noFill/>
          <a:effectLst>
            <a:outerShdw blurRad="50800" dist="38100" dir="2700000" algn="tl" rotWithShape="0">
              <a:srgbClr val="EB95D4">
                <a:alpha val="65000"/>
              </a:srgbClr>
            </a:outerShdw>
          </a:effectLst>
        </p:spPr>
        <p:txBody>
          <a:bodyPr wrap="square" rtlCol="0">
            <a:spAutoFit/>
          </a:bodyPr>
          <a:lstStyle/>
          <a:p>
            <a:r>
              <a:rPr kumimoji="1" lang="ja-JP" altLang="en-US" sz="4800" b="1" dirty="0">
                <a:latin typeface="HGP創英角ﾎﾟｯﾌﾟ体" panose="040B0A00000000000000" pitchFamily="50" charset="-128"/>
                <a:ea typeface="HGP創英角ﾎﾟｯﾌﾟ体" panose="040B0A00000000000000" pitchFamily="50" charset="-128"/>
              </a:rPr>
              <a:t>～見学会の感想～</a:t>
            </a:r>
          </a:p>
        </p:txBody>
      </p:sp>
      <p:sp>
        <p:nvSpPr>
          <p:cNvPr id="5" name="テキスト ボックス 4">
            <a:extLst>
              <a:ext uri="{FF2B5EF4-FFF2-40B4-BE49-F238E27FC236}">
                <a16:creationId xmlns:a16="http://schemas.microsoft.com/office/drawing/2014/main" id="{F6BD8E8B-09A2-1329-EE4C-214E7D1B696A}"/>
              </a:ext>
            </a:extLst>
          </p:cNvPr>
          <p:cNvSpPr txBox="1"/>
          <p:nvPr/>
        </p:nvSpPr>
        <p:spPr>
          <a:xfrm>
            <a:off x="372533" y="895293"/>
            <a:ext cx="11650134" cy="4185761"/>
          </a:xfrm>
          <a:prstGeom prst="rect">
            <a:avLst/>
          </a:prstGeom>
          <a:noFill/>
        </p:spPr>
        <p:txBody>
          <a:bodyPr wrap="square" rtlCol="0">
            <a:spAutoFit/>
          </a:bodyPr>
          <a:lstStyle/>
          <a:p>
            <a:r>
              <a:rPr kumimoji="1" lang="ja-JP" altLang="en-US" sz="2000" dirty="0">
                <a:latin typeface="BIZ UDゴシック" panose="020B0400000000000000" pitchFamily="49" charset="-128"/>
                <a:ea typeface="BIZ UDゴシック" panose="020B0400000000000000" pitchFamily="49" charset="-128"/>
              </a:rPr>
              <a:t>さまざまな企業を見学することで、普段の就労移行支援の業務だけではなかなか知ることのできない雰囲気や仕事内容を学ぶことができました。</a:t>
            </a:r>
            <a:endParaRPr kumimoji="1"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働いている社員の方々の様子を身近に見ることができ、業務に対しての丁寧さや責任感を感じ、</a:t>
            </a:r>
            <a:endParaRPr lang="en-US" altLang="ja-JP" sz="2000" dirty="0">
              <a:latin typeface="BIZ UDゴシック" panose="020B0400000000000000" pitchFamily="49" charset="-128"/>
              <a:ea typeface="BIZ UDゴシック" panose="020B0400000000000000" pitchFamily="49" charset="-128"/>
            </a:endParaRPr>
          </a:p>
          <a:p>
            <a:r>
              <a:rPr lang="ja-JP" altLang="en-US" sz="2400" dirty="0">
                <a:solidFill>
                  <a:srgbClr val="FF0000"/>
                </a:solidFill>
                <a:latin typeface="BIZ UDゴシック" panose="020B0400000000000000" pitchFamily="49" charset="-128"/>
                <a:ea typeface="BIZ UDゴシック" panose="020B0400000000000000" pitchFamily="49" charset="-128"/>
              </a:rPr>
              <a:t>「私たちもいつかはこのように働くんだ！」</a:t>
            </a:r>
            <a:r>
              <a:rPr lang="ja-JP" altLang="en-US" sz="2000" dirty="0">
                <a:latin typeface="BIZ UDゴシック" panose="020B0400000000000000" pitchFamily="49" charset="-128"/>
                <a:ea typeface="BIZ UDゴシック" panose="020B0400000000000000" pitchFamily="49" charset="-128"/>
              </a:rPr>
              <a:t>と</a:t>
            </a:r>
            <a:r>
              <a:rPr kumimoji="1" lang="ja-JP" altLang="en-US" sz="2000" dirty="0">
                <a:latin typeface="BIZ UDゴシック" panose="020B0400000000000000" pitchFamily="49" charset="-128"/>
                <a:ea typeface="BIZ UDゴシック" panose="020B0400000000000000" pitchFamily="49" charset="-128"/>
              </a:rPr>
              <a:t>普段の就労移行支援での業務にも身が引き締まりました。</a:t>
            </a:r>
            <a:endParaRPr kumimoji="1"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ハローワークではどのような職場に就労したいのかを詳しく検索する方法を教わりました。</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検索しようと思っていても調べるとなるとどのように検索すればよいのか分からないこともあります。今回の体験では詳しく話を聞くことや直接学ぶことでスムーズに調べることができました。</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また</a:t>
            </a:r>
            <a:r>
              <a:rPr lang="ja-JP" altLang="en-US" sz="2400" dirty="0">
                <a:solidFill>
                  <a:srgbClr val="00B050"/>
                </a:solidFill>
                <a:latin typeface="BIZ UDゴシック" panose="020B0400000000000000" pitchFamily="49" charset="-128"/>
                <a:ea typeface="BIZ UDゴシック" panose="020B0400000000000000" pitchFamily="49" charset="-128"/>
              </a:rPr>
              <a:t>「自分はこんなことが知りたかったんだ！」</a:t>
            </a:r>
            <a:r>
              <a:rPr lang="ja-JP" altLang="en-US" sz="2000" dirty="0">
                <a:latin typeface="BIZ UDゴシック" panose="020B0400000000000000" pitchFamily="49" charset="-128"/>
                <a:ea typeface="BIZ UDゴシック" panose="020B0400000000000000" pitchFamily="49" charset="-128"/>
              </a:rPr>
              <a:t>と自分自身について知る機会にもなりました。</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一つ一つの経験を活かして更なるステップアップをしていきたいです</a:t>
            </a:r>
            <a:r>
              <a:rPr lang="ja-JP" altLang="en-US" dirty="0">
                <a:latin typeface="BIZ UDゴシック" panose="020B0400000000000000" pitchFamily="49" charset="-128"/>
                <a:ea typeface="BIZ UDゴシック" panose="020B0400000000000000" pitchFamily="49" charset="-128"/>
              </a:rPr>
              <a:t>。</a:t>
            </a:r>
            <a:endParaRPr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p:txBody>
      </p:sp>
      <p:sp>
        <p:nvSpPr>
          <p:cNvPr id="2" name="四角形: 角度付き 1">
            <a:extLst>
              <a:ext uri="{FF2B5EF4-FFF2-40B4-BE49-F238E27FC236}">
                <a16:creationId xmlns:a16="http://schemas.microsoft.com/office/drawing/2014/main" id="{8F883D1D-E59A-8A39-EBF7-AD31C85A8A13}"/>
              </a:ext>
            </a:extLst>
          </p:cNvPr>
          <p:cNvSpPr/>
          <p:nvPr/>
        </p:nvSpPr>
        <p:spPr>
          <a:xfrm>
            <a:off x="2458155" y="5042206"/>
            <a:ext cx="7478889" cy="1580445"/>
          </a:xfrm>
          <a:prstGeom prst="bevel">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ja-JP" dirty="0">
              <a:latin typeface="BIZ UDゴシック" panose="020B0400000000000000" pitchFamily="49" charset="-128"/>
              <a:ea typeface="BIZ UDゴシック" panose="020B0400000000000000" pitchFamily="49" charset="-128"/>
            </a:endParaRPr>
          </a:p>
          <a:p>
            <a:pPr algn="ctr"/>
            <a:r>
              <a:rPr lang="ja-JP" altLang="en-US" dirty="0">
                <a:latin typeface="BIZ UDゴシック" panose="020B0400000000000000" pitchFamily="49" charset="-128"/>
                <a:ea typeface="BIZ UDゴシック" panose="020B0400000000000000" pitchFamily="49" charset="-128"/>
              </a:rPr>
              <a:t>企業の皆様、貴重な時間を割いて素敵な見学会を開催してくださり</a:t>
            </a:r>
            <a:endParaRPr lang="en-US" altLang="ja-JP" dirty="0">
              <a:latin typeface="BIZ UDゴシック" panose="020B0400000000000000" pitchFamily="49" charset="-128"/>
              <a:ea typeface="BIZ UDゴシック" panose="020B0400000000000000" pitchFamily="49" charset="-128"/>
            </a:endParaRPr>
          </a:p>
          <a:p>
            <a:pPr algn="ctr"/>
            <a:r>
              <a:rPr lang="ja-JP" altLang="en-US" dirty="0">
                <a:latin typeface="BIZ UDゴシック" panose="020B0400000000000000" pitchFamily="49" charset="-128"/>
                <a:ea typeface="BIZ UDゴシック" panose="020B0400000000000000" pitchFamily="49" charset="-128"/>
              </a:rPr>
              <a:t>大変感謝しております。</a:t>
            </a:r>
            <a:endParaRPr lang="en-US" altLang="ja-JP" dirty="0">
              <a:latin typeface="BIZ UDゴシック" panose="020B0400000000000000" pitchFamily="49" charset="-128"/>
              <a:ea typeface="BIZ UDゴシック" panose="020B0400000000000000" pitchFamily="49" charset="-128"/>
            </a:endParaRPr>
          </a:p>
          <a:p>
            <a:pPr algn="ctr"/>
            <a:endParaRPr kumimoji="1" lang="ja-JP" altLang="en-US" dirty="0"/>
          </a:p>
        </p:txBody>
      </p:sp>
      <p:pic>
        <p:nvPicPr>
          <p:cNvPr id="3" name="図 2">
            <a:extLst>
              <a:ext uri="{FF2B5EF4-FFF2-40B4-BE49-F238E27FC236}">
                <a16:creationId xmlns:a16="http://schemas.microsoft.com/office/drawing/2014/main" id="{7F5BD613-F1A7-F794-82D7-A048D54856FA}"/>
              </a:ext>
            </a:extLst>
          </p:cNvPr>
          <p:cNvPicPr>
            <a:picLocks noChangeAspect="1"/>
          </p:cNvPicPr>
          <p:nvPr/>
        </p:nvPicPr>
        <p:blipFill>
          <a:blip r:embed="rId3"/>
          <a:stretch>
            <a:fillRect/>
          </a:stretch>
        </p:blipFill>
        <p:spPr>
          <a:xfrm>
            <a:off x="10038644" y="4858761"/>
            <a:ext cx="1397212" cy="1947333"/>
          </a:xfrm>
          <a:prstGeom prst="rect">
            <a:avLst/>
          </a:prstGeom>
        </p:spPr>
      </p:pic>
      <p:pic>
        <p:nvPicPr>
          <p:cNvPr id="7" name="図 6">
            <a:extLst>
              <a:ext uri="{FF2B5EF4-FFF2-40B4-BE49-F238E27FC236}">
                <a16:creationId xmlns:a16="http://schemas.microsoft.com/office/drawing/2014/main" id="{6E8A0DC4-7AE7-A6B8-EDC6-BB469A82CBB4}"/>
              </a:ext>
            </a:extLst>
          </p:cNvPr>
          <p:cNvPicPr>
            <a:picLocks noChangeAspect="1"/>
          </p:cNvPicPr>
          <p:nvPr/>
        </p:nvPicPr>
        <p:blipFill>
          <a:blip r:embed="rId4"/>
          <a:stretch>
            <a:fillRect/>
          </a:stretch>
        </p:blipFill>
        <p:spPr>
          <a:xfrm>
            <a:off x="1060943" y="4858761"/>
            <a:ext cx="1397212" cy="1947333"/>
          </a:xfrm>
          <a:prstGeom prst="rect">
            <a:avLst/>
          </a:prstGeom>
        </p:spPr>
      </p:pic>
    </p:spTree>
    <p:extLst>
      <p:ext uri="{BB962C8B-B14F-4D97-AF65-F5344CB8AC3E}">
        <p14:creationId xmlns:p14="http://schemas.microsoft.com/office/powerpoint/2010/main" val="64837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E50E804-D806-549E-C38A-A8E68E65B85A}"/>
              </a:ext>
            </a:extLst>
          </p:cNvPr>
          <p:cNvGraphicFramePr>
            <a:graphicFrameLocks noGrp="1"/>
          </p:cNvGraphicFramePr>
          <p:nvPr>
            <p:extLst>
              <p:ext uri="{D42A27DB-BD31-4B8C-83A1-F6EECF244321}">
                <p14:modId xmlns:p14="http://schemas.microsoft.com/office/powerpoint/2010/main" val="1374946776"/>
              </p:ext>
            </p:extLst>
          </p:nvPr>
        </p:nvGraphicFramePr>
        <p:xfrm>
          <a:off x="158578" y="1278114"/>
          <a:ext cx="11874844" cy="5337175"/>
        </p:xfrm>
        <a:graphic>
          <a:graphicData uri="http://schemas.openxmlformats.org/drawingml/2006/table">
            <a:tbl>
              <a:tblPr firstRow="1" bandRow="1">
                <a:tableStyleId>{5C22544A-7EE6-4342-B048-85BDC9FD1C3A}</a:tableStyleId>
              </a:tblPr>
              <a:tblGrid>
                <a:gridCol w="3546640">
                  <a:extLst>
                    <a:ext uri="{9D8B030D-6E8A-4147-A177-3AD203B41FA5}">
                      <a16:colId xmlns:a16="http://schemas.microsoft.com/office/drawing/2014/main" val="590521617"/>
                    </a:ext>
                  </a:extLst>
                </a:gridCol>
                <a:gridCol w="4074566">
                  <a:extLst>
                    <a:ext uri="{9D8B030D-6E8A-4147-A177-3AD203B41FA5}">
                      <a16:colId xmlns:a16="http://schemas.microsoft.com/office/drawing/2014/main" val="6396398"/>
                    </a:ext>
                  </a:extLst>
                </a:gridCol>
                <a:gridCol w="4253638">
                  <a:extLst>
                    <a:ext uri="{9D8B030D-6E8A-4147-A177-3AD203B41FA5}">
                      <a16:colId xmlns:a16="http://schemas.microsoft.com/office/drawing/2014/main" val="3687694792"/>
                    </a:ext>
                  </a:extLst>
                </a:gridCol>
              </a:tblGrid>
              <a:tr h="1601740">
                <a:tc>
                  <a:txBody>
                    <a:bodyPr/>
                    <a:lstStyle/>
                    <a:p>
                      <a:endParaRPr kumimoji="1" lang="ja-JP" alt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FFC000"/>
                    </a:solidFill>
                  </a:tcPr>
                </a:tc>
                <a:tc>
                  <a:txBody>
                    <a:bodyPr/>
                    <a:lstStyle/>
                    <a:p>
                      <a:pPr algn="ctr"/>
                      <a:endParaRPr kumimoji="1" lang="en-US" altLang="ja-JP" sz="3200" b="1" dirty="0"/>
                    </a:p>
                    <a:p>
                      <a:pPr algn="ctr"/>
                      <a:r>
                        <a:rPr kumimoji="1" lang="ja-JP" altLang="en-US" sz="3200" b="1" dirty="0"/>
                        <a:t>大崎</a:t>
                      </a:r>
                    </a:p>
                  </a:txBody>
                  <a:tcPr>
                    <a:lnT w="28575" cap="flat" cmpd="sng" algn="ctr">
                      <a:solidFill>
                        <a:schemeClr val="tx1"/>
                      </a:solidFill>
                      <a:prstDash val="solid"/>
                      <a:round/>
                      <a:headEnd type="none" w="med" len="med"/>
                      <a:tailEnd type="none" w="med" len="med"/>
                    </a:lnT>
                    <a:solidFill>
                      <a:srgbClr val="FFC000"/>
                    </a:solidFill>
                  </a:tcPr>
                </a:tc>
                <a:tc>
                  <a:txBody>
                    <a:bodyPr/>
                    <a:lstStyle/>
                    <a:p>
                      <a:pPr algn="ctr"/>
                      <a:endParaRPr kumimoji="1" lang="en-US" altLang="ja-JP" sz="3200" b="1" dirty="0"/>
                    </a:p>
                    <a:p>
                      <a:pPr algn="ctr"/>
                      <a:r>
                        <a:rPr kumimoji="1" lang="ja-JP" altLang="en-US" sz="3200" b="1" dirty="0"/>
                        <a:t>サテライトオフィス</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C000"/>
                    </a:solidFill>
                  </a:tcPr>
                </a:tc>
                <a:extLst>
                  <a:ext uri="{0D108BD9-81ED-4DB2-BD59-A6C34878D82A}">
                    <a16:rowId xmlns:a16="http://schemas.microsoft.com/office/drawing/2014/main" val="3150971108"/>
                  </a:ext>
                </a:extLst>
              </a:tr>
              <a:tr h="1886865">
                <a:tc>
                  <a:txBody>
                    <a:bodyPr/>
                    <a:lstStyle/>
                    <a:p>
                      <a:pPr algn="ctr"/>
                      <a:endParaRPr kumimoji="1" lang="en-US" altLang="ja-JP" sz="3200" b="1" dirty="0"/>
                    </a:p>
                    <a:p>
                      <a:pPr algn="ctr"/>
                      <a:r>
                        <a:rPr kumimoji="1" lang="ja-JP" altLang="en-US" sz="3200" b="1" dirty="0"/>
                        <a:t>就職実績</a:t>
                      </a:r>
                    </a:p>
                  </a:txBody>
                  <a:tcPr anchor="ctr">
                    <a:lnL w="28575" cap="flat" cmpd="sng" algn="ctr">
                      <a:solidFill>
                        <a:schemeClr val="tx1"/>
                      </a:solidFill>
                      <a:prstDash val="solid"/>
                      <a:round/>
                      <a:headEnd type="none" w="med" len="med"/>
                      <a:tailEnd type="none" w="med" len="med"/>
                    </a:lnL>
                    <a:solidFill>
                      <a:srgbClr val="92D050"/>
                    </a:solidFill>
                  </a:tcPr>
                </a:tc>
                <a:tc>
                  <a:txBody>
                    <a:bodyPr/>
                    <a:lstStyle/>
                    <a:p>
                      <a:pPr algn="ctr"/>
                      <a:endParaRPr kumimoji="1" lang="en-US" altLang="ja-JP" sz="2800" dirty="0"/>
                    </a:p>
                    <a:p>
                      <a:pPr algn="ctr"/>
                      <a:r>
                        <a:rPr kumimoji="1" lang="ja-JP" altLang="en-US" sz="2800" dirty="0"/>
                        <a:t>２名</a:t>
                      </a:r>
                    </a:p>
                  </a:txBody>
                  <a:tcPr anchor="ctr">
                    <a:solidFill>
                      <a:schemeClr val="bg1">
                        <a:lumMod val="85000"/>
                      </a:schemeClr>
                    </a:solidFill>
                  </a:tcPr>
                </a:tc>
                <a:tc>
                  <a:txBody>
                    <a:bodyPr/>
                    <a:lstStyle/>
                    <a:p>
                      <a:pPr algn="ctr"/>
                      <a:endParaRPr kumimoji="1" lang="en-US" altLang="ja-JP" sz="2800" dirty="0"/>
                    </a:p>
                    <a:p>
                      <a:pPr algn="ctr"/>
                      <a:r>
                        <a:rPr kumimoji="1" lang="ja-JP" altLang="en-US" sz="2800" dirty="0"/>
                        <a:t>０名</a:t>
                      </a:r>
                    </a:p>
                  </a:txBody>
                  <a:tcPr anchor="ct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579039507"/>
                  </a:ext>
                </a:extLst>
              </a:tr>
              <a:tr h="1848570">
                <a:tc>
                  <a:txBody>
                    <a:bodyPr/>
                    <a:lstStyle/>
                    <a:p>
                      <a:pPr algn="ctr"/>
                      <a:endParaRPr kumimoji="1" lang="en-US" altLang="ja-JP" sz="3200" b="1" dirty="0"/>
                    </a:p>
                    <a:p>
                      <a:pPr algn="ctr"/>
                      <a:r>
                        <a:rPr kumimoji="1" lang="ja-JP" altLang="en-US" sz="3200" b="1" dirty="0"/>
                        <a:t>見学会日程</a:t>
                      </a:r>
                    </a:p>
                  </a:txBody>
                  <a:tcPr anchor="ctr">
                    <a:lnL w="28575"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kumimoji="1" lang="ja-JP" altLang="en-US" sz="2800" dirty="0"/>
                        <a:t>１月３１日</a:t>
                      </a:r>
                      <a:endParaRPr kumimoji="1" lang="en-US" altLang="ja-JP" sz="2800" dirty="0"/>
                    </a:p>
                    <a:p>
                      <a:pPr algn="ctr"/>
                      <a:endParaRPr kumimoji="1" lang="en-US" altLang="ja-JP" sz="2800" dirty="0"/>
                    </a:p>
                    <a:p>
                      <a:pPr algn="ctr"/>
                      <a:r>
                        <a:rPr kumimoji="1" lang="ja-JP" altLang="en-US" sz="2800" dirty="0"/>
                        <a:t>２月２６日</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dirty="0"/>
                    </a:p>
                  </a:txBody>
                  <a:tcPr>
                    <a:solidFill>
                      <a:schemeClr val="accent1">
                        <a:lumMod val="60000"/>
                        <a:lumOff val="40000"/>
                      </a:schemeClr>
                    </a:solidFill>
                  </a:tcPr>
                </a:tc>
                <a:extLst>
                  <a:ext uri="{0D108BD9-81ED-4DB2-BD59-A6C34878D82A}">
                    <a16:rowId xmlns:a16="http://schemas.microsoft.com/office/drawing/2014/main" val="2075674535"/>
                  </a:ext>
                </a:extLst>
              </a:tr>
            </a:tbl>
          </a:graphicData>
        </a:graphic>
      </p:graphicFrame>
      <p:sp>
        <p:nvSpPr>
          <p:cNvPr id="3" name="テキスト ボックス 2">
            <a:extLst>
              <a:ext uri="{FF2B5EF4-FFF2-40B4-BE49-F238E27FC236}">
                <a16:creationId xmlns:a16="http://schemas.microsoft.com/office/drawing/2014/main" id="{A9FD2447-FEA1-464E-5959-D48FC79382B4}"/>
              </a:ext>
            </a:extLst>
          </p:cNvPr>
          <p:cNvSpPr txBox="1"/>
          <p:nvPr/>
        </p:nvSpPr>
        <p:spPr>
          <a:xfrm>
            <a:off x="355962" y="370505"/>
            <a:ext cx="9793877" cy="769441"/>
          </a:xfrm>
          <a:prstGeom prst="rect">
            <a:avLst/>
          </a:prstGeom>
          <a:noFill/>
        </p:spPr>
        <p:txBody>
          <a:bodyPr wrap="square">
            <a:spAutoFit/>
          </a:bodyPr>
          <a:lstStyle/>
          <a:p>
            <a:r>
              <a:rPr kumimoji="1" lang="ja-JP" altLang="en-US" sz="4400" dirty="0">
                <a:effectLst>
                  <a:outerShdw blurRad="50800" dist="38100" dir="2700000" sx="101000" sy="101000" algn="tl" rotWithShape="0">
                    <a:srgbClr val="EB95D4">
                      <a:alpha val="73000"/>
                    </a:srgbClr>
                  </a:outerShdw>
                </a:effectLst>
                <a:latin typeface="HGP創英角ﾎﾟｯﾌﾟ体" panose="040B0A00000000000000" pitchFamily="50" charset="-128"/>
                <a:ea typeface="HGP創英角ﾎﾟｯﾌﾟ体" panose="040B0A00000000000000" pitchFamily="50" charset="-128"/>
              </a:rPr>
              <a:t>ー事業報告ー　（令和７年　１月～３月）</a:t>
            </a:r>
          </a:p>
        </p:txBody>
      </p:sp>
    </p:spTree>
    <p:extLst>
      <p:ext uri="{BB962C8B-B14F-4D97-AF65-F5344CB8AC3E}">
        <p14:creationId xmlns:p14="http://schemas.microsoft.com/office/powerpoint/2010/main" val="6883681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725</Words>
  <Application>Microsoft Office PowerPoint</Application>
  <PresentationFormat>ワイド画面</PresentationFormat>
  <Paragraphs>78</Paragraphs>
  <Slides>8</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8</vt:i4>
      </vt:variant>
    </vt:vector>
  </HeadingPairs>
  <TitlesOfParts>
    <vt:vector size="20" baseType="lpstr">
      <vt:lpstr>BIZ UDPゴシック</vt:lpstr>
      <vt:lpstr>BIZ UDゴシック</vt:lpstr>
      <vt:lpstr>HGPｺﾞｼｯｸE</vt:lpstr>
      <vt:lpstr>HGP創英角ｺﾞｼｯｸUB</vt:lpstr>
      <vt:lpstr>HGP創英角ﾎﾟｯﾌﾟ体</vt:lpstr>
      <vt:lpstr>HGS教科書体</vt:lpstr>
      <vt:lpstr>HG創英ﾌﾟﾚｾﾞﾝｽEB</vt:lpstr>
      <vt:lpstr>HG明朝B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pc11 移行</dc:creator>
  <cp:lastModifiedBy>genki05</cp:lastModifiedBy>
  <cp:revision>32</cp:revision>
  <dcterms:created xsi:type="dcterms:W3CDTF">2025-03-07T01:57:47Z</dcterms:created>
  <dcterms:modified xsi:type="dcterms:W3CDTF">2025-05-20T00:47:49Z</dcterms:modified>
</cp:coreProperties>
</file>